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10.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48" r:id="rId1"/>
    <p:sldMasterId id="2147483661" r:id="rId3"/>
  </p:sldMasterIdLst>
  <p:notesMasterIdLst>
    <p:notesMasterId r:id="rId7"/>
  </p:notesMasterIdLst>
  <p:handoutMasterIdLst>
    <p:handoutMasterId r:id="rId35"/>
  </p:handoutMasterIdLst>
  <p:sldIdLst>
    <p:sldId id="1647" r:id="rId4"/>
    <p:sldId id="1650" r:id="rId5"/>
    <p:sldId id="1623" r:id="rId6"/>
    <p:sldId id="1568" r:id="rId8"/>
    <p:sldId id="1588" r:id="rId9"/>
    <p:sldId id="1570" r:id="rId10"/>
    <p:sldId id="1572" r:id="rId11"/>
    <p:sldId id="263" r:id="rId12"/>
    <p:sldId id="1573" r:id="rId13"/>
    <p:sldId id="1574" r:id="rId14"/>
    <p:sldId id="1580" r:id="rId15"/>
    <p:sldId id="1578" r:id="rId16"/>
    <p:sldId id="1575" r:id="rId17"/>
    <p:sldId id="1576" r:id="rId18"/>
    <p:sldId id="1610" r:id="rId19"/>
    <p:sldId id="1577" r:id="rId20"/>
    <p:sldId id="1565" r:id="rId21"/>
    <p:sldId id="1579" r:id="rId22"/>
    <p:sldId id="1581" r:id="rId23"/>
    <p:sldId id="1582" r:id="rId24"/>
    <p:sldId id="1564" r:id="rId25"/>
    <p:sldId id="1587" r:id="rId26"/>
    <p:sldId id="1583" r:id="rId27"/>
    <p:sldId id="1585" r:id="rId28"/>
    <p:sldId id="1586" r:id="rId29"/>
    <p:sldId id="1389" r:id="rId30"/>
    <p:sldId id="1652" r:id="rId31"/>
    <p:sldId id="1653" r:id="rId32"/>
    <p:sldId id="1654" r:id="rId33"/>
    <p:sldId id="1656" r:id="rId34"/>
  </p:sldIdLst>
  <p:sldSz cx="12192000" cy="6858000"/>
  <p:notesSz cx="6858000" cy="9144000"/>
  <p:embeddedFontLst>
    <p:embeddedFont>
      <p:font typeface="黑体" panose="02010609060101010101" pitchFamily="49" charset="-122"/>
      <p:regular r:id="rId40"/>
    </p:embeddedFont>
    <p:embeddedFont>
      <p:font typeface="楷体" panose="02010609060101010101" pitchFamily="49" charset="-122"/>
      <p:regular r:id="rId41"/>
    </p:embeddedFont>
    <p:embeddedFont>
      <p:font typeface="微软雅黑" panose="020B0503020204020204" pitchFamily="34" charset="-122"/>
      <p:regular r:id="rId42"/>
    </p:embeddedFont>
    <p:embeddedFont>
      <p:font typeface="华文楷体" panose="02010600040101010101" pitchFamily="2" charset="-122"/>
      <p:regular r:id="rId43"/>
    </p:embeddedFont>
    <p:embeddedFont>
      <p:font typeface="仿宋" panose="02010609060101010101" pitchFamily="49" charset="-122"/>
      <p:regular r:id="rId44"/>
    </p:embeddedFont>
    <p:embeddedFont>
      <p:font typeface="等线" panose="02010600030101010101" charset="-122"/>
      <p:regular r:id="rId45"/>
    </p:embeddedFont>
    <p:embeddedFont>
      <p:font typeface="Calibri" panose="020F0502020204030204" charset="0"/>
      <p:regular r:id="rId46"/>
      <p:bold r:id="rId47"/>
      <p:italic r:id="rId48"/>
      <p:boldItalic r:id="rId49"/>
    </p:embeddedFont>
  </p:embeddedFontLst>
  <p:custDataLst>
    <p:tags r:id="rId5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1" orient="horz" pos="2307" userDrawn="1">
          <p15:clr>
            <a:srgbClr val="A4A3A4"/>
          </p15:clr>
        </p15:guide>
        <p15:guide id="2" pos="3881"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5" name="作者" initials="A" lastIdx="0"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7F5F9"/>
    <a:srgbClr val="C13F48"/>
    <a:srgbClr val="108B96"/>
    <a:srgbClr val="F4DCDE"/>
    <a:srgbClr val="FAC03D"/>
    <a:srgbClr val="F2F2F2"/>
    <a:srgbClr val="CACACA"/>
    <a:srgbClr val="C84F58"/>
    <a:srgbClr val="F5F5F5"/>
    <a:srgbClr val="EFBE4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062" autoAdjust="0"/>
    <p:restoredTop sz="94660"/>
  </p:normalViewPr>
  <p:slideViewPr>
    <p:cSldViewPr snapToGrid="0" showGuides="1">
      <p:cViewPr varScale="1">
        <p:scale>
          <a:sx n="108" d="100"/>
          <a:sy n="108" d="100"/>
        </p:scale>
        <p:origin x="-786" y="-84"/>
      </p:cViewPr>
      <p:guideLst>
        <p:guide orient="horz" pos="2160"/>
        <p:guide pos="3840"/>
        <p:guide orient="horz" pos="2307"/>
        <p:guide pos="388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notesMaster" Target="notesMasters/notesMaster1.xml"/><Relationship Id="rId6" Type="http://schemas.openxmlformats.org/officeDocument/2006/relationships/slide" Target="slides/slide3.xml"/><Relationship Id="rId50" Type="http://schemas.openxmlformats.org/officeDocument/2006/relationships/tags" Target="tags/tag64.xml"/><Relationship Id="rId5" Type="http://schemas.openxmlformats.org/officeDocument/2006/relationships/slide" Target="slides/slide2.xml"/><Relationship Id="rId49" Type="http://schemas.openxmlformats.org/officeDocument/2006/relationships/font" Target="fonts/font10.fntdata"/><Relationship Id="rId48" Type="http://schemas.openxmlformats.org/officeDocument/2006/relationships/font" Target="fonts/font9.fntdata"/><Relationship Id="rId47" Type="http://schemas.openxmlformats.org/officeDocument/2006/relationships/font" Target="fonts/font8.fntdata"/><Relationship Id="rId46" Type="http://schemas.openxmlformats.org/officeDocument/2006/relationships/font" Target="fonts/font7.fntdata"/><Relationship Id="rId45" Type="http://schemas.openxmlformats.org/officeDocument/2006/relationships/font" Target="fonts/font6.fntdata"/><Relationship Id="rId44" Type="http://schemas.openxmlformats.org/officeDocument/2006/relationships/font" Target="fonts/font5.fntdata"/><Relationship Id="rId43" Type="http://schemas.openxmlformats.org/officeDocument/2006/relationships/font" Target="fonts/font4.fntdata"/><Relationship Id="rId42" Type="http://schemas.openxmlformats.org/officeDocument/2006/relationships/font" Target="fonts/font3.fntdata"/><Relationship Id="rId41" Type="http://schemas.openxmlformats.org/officeDocument/2006/relationships/font" Target="fonts/font2.fntdata"/><Relationship Id="rId40" Type="http://schemas.openxmlformats.org/officeDocument/2006/relationships/font" Target="fonts/font1.fntdata"/><Relationship Id="rId4" Type="http://schemas.openxmlformats.org/officeDocument/2006/relationships/slide" Target="slides/slide1.xml"/><Relationship Id="rId39" Type="http://schemas.openxmlformats.org/officeDocument/2006/relationships/commentAuthors" Target="commentAuthors.xml"/><Relationship Id="rId38" Type="http://schemas.openxmlformats.org/officeDocument/2006/relationships/tableStyles" Target="tableStyles.xml"/><Relationship Id="rId37" Type="http://schemas.openxmlformats.org/officeDocument/2006/relationships/viewProps" Target="viewProps.xml"/><Relationship Id="rId36" Type="http://schemas.openxmlformats.org/officeDocument/2006/relationships/presProps" Target="presProps.xml"/><Relationship Id="rId35" Type="http://schemas.openxmlformats.org/officeDocument/2006/relationships/handoutMaster" Target="handoutMasters/handoutMaster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dirty="0">
              <a:ea typeface="黑体" panose="02010609060101010101" pitchFamily="49"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ea typeface="黑体" panose="02010609060101010101" pitchFamily="49" charset="-122"/>
              </a:rPr>
            </a:fld>
            <a:endParaRPr lang="zh-CN" altLang="en-US" dirty="0">
              <a:ea typeface="黑体" panose="02010609060101010101" pitchFamily="49"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dirty="0">
              <a:ea typeface="黑体" panose="02010609060101010101" pitchFamily="49"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ea typeface="黑体" panose="02010609060101010101" pitchFamily="49" charset="-122"/>
              </a:rPr>
            </a:fld>
            <a:endParaRPr lang="zh-CN" altLang="en-US" dirty="0">
              <a:ea typeface="黑体" panose="02010609060101010101" pitchFamily="49"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A65E400-7137-4E5D-9F3D-8523D9FE1794}"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52A1F0E-0568-4D7E-AC58-5D6D39E5DC1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52A1F0E-0568-4D7E-AC58-5D6D39E5DC15}"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52A1F0E-0568-4D7E-AC58-5D6D39E5DC15}"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52A1F0E-0568-4D7E-AC58-5D6D39E5DC15}"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4" Type="http://schemas.openxmlformats.org/officeDocument/2006/relationships/tags" Target="../tags/tag30.xml"/><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tags" Target="../tags/tag31.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tags" Target="../tags/tag12.xml"/><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4" Type="http://schemas.openxmlformats.org/officeDocument/2006/relationships/tags" Target="../tags/tag15.xml"/><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新课导入">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381000" y="939807"/>
            <a:ext cx="11469688" cy="550703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28" tIns="45718" rIns="91428" bIns="45718" rtlCol="0" anchor="ctr"/>
          <a:lstStyle/>
          <a:p>
            <a:pPr algn="ctr" fontAlgn="base"/>
            <a:endParaRPr lang="zh-CN" altLang="en-US" sz="100" strike="noStrike" noProof="1">
              <a:ea typeface="黑体" panose="02010609060101010101" pitchFamily="49" charset="-122"/>
            </a:endParaRPr>
          </a:p>
        </p:txBody>
      </p:sp>
      <p:sp>
        <p:nvSpPr>
          <p:cNvPr id="4" name="文本框 5"/>
          <p:cNvSpPr txBox="1"/>
          <p:nvPr userDrawn="1"/>
        </p:nvSpPr>
        <p:spPr>
          <a:xfrm>
            <a:off x="829184" y="129144"/>
            <a:ext cx="2208245" cy="584773"/>
          </a:xfrm>
          <a:prstGeom prst="rect">
            <a:avLst/>
          </a:prstGeom>
          <a:noFill/>
        </p:spPr>
        <p:txBody>
          <a:bodyPr wrap="square" lIns="91428" tIns="45718" rIns="91428" bIns="45718" rtlCol="0">
            <a:spAutoFit/>
          </a:bodyPr>
          <a:lstStyle/>
          <a:p>
            <a:r>
              <a:rPr lang="zh-CN" altLang="en-US" sz="3200" dirty="0">
                <a:latin typeface="黑体" panose="02010609060101010101" pitchFamily="49" charset="-122"/>
                <a:ea typeface="黑体" panose="02010609060101010101" pitchFamily="49" charset="-122"/>
              </a:rPr>
              <a:t>新课导入</a:t>
            </a:r>
            <a:endParaRPr lang="zh-CN" altLang="en-US" sz="32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392112" y="260648"/>
            <a:ext cx="2247504" cy="473103"/>
            <a:chOff x="392112" y="375411"/>
            <a:chExt cx="2247503" cy="473102"/>
          </a:xfrm>
        </p:grpSpPr>
        <p:sp>
          <p:nvSpPr>
            <p:cNvPr id="6" name="菱形 5"/>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a typeface="黑体" panose="02010609060101010101" pitchFamily="49" charset="-122"/>
              </a:endParaRPr>
            </a:p>
          </p:txBody>
        </p:sp>
        <p:cxnSp>
          <p:nvCxnSpPr>
            <p:cNvPr id="8" name="直接连接符 7"/>
            <p:cNvCxnSpPr/>
            <p:nvPr>
              <p:custDataLst>
                <p:tags r:id="rId4"/>
              </p:custDataLst>
            </p:nvPr>
          </p:nvCxnSpPr>
          <p:spPr>
            <a:xfrm>
              <a:off x="421415" y="848513"/>
              <a:ext cx="2218200"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学习任务三">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381000" y="939807"/>
            <a:ext cx="11469688" cy="550703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28" tIns="45718" rIns="91428" bIns="45718" rtlCol="0" anchor="ctr"/>
          <a:lstStyle/>
          <a:p>
            <a:pPr algn="ctr" fontAlgn="base"/>
            <a:endParaRPr lang="zh-CN" altLang="en-US" sz="100" strike="noStrike" noProof="1">
              <a:ea typeface="黑体" panose="02010609060101010101" pitchFamily="49" charset="-122"/>
            </a:endParaRPr>
          </a:p>
        </p:txBody>
      </p:sp>
      <p:sp>
        <p:nvSpPr>
          <p:cNvPr id="4" name="文本框 5"/>
          <p:cNvSpPr txBox="1"/>
          <p:nvPr userDrawn="1"/>
        </p:nvSpPr>
        <p:spPr>
          <a:xfrm>
            <a:off x="829184" y="129144"/>
            <a:ext cx="2578517" cy="584773"/>
          </a:xfrm>
          <a:prstGeom prst="rect">
            <a:avLst/>
          </a:prstGeom>
          <a:noFill/>
        </p:spPr>
        <p:txBody>
          <a:bodyPr wrap="square" lIns="91428" tIns="45718" rIns="91428" bIns="45718" rtlCol="0">
            <a:spAutoFit/>
          </a:bodyPr>
          <a:lstStyle/>
          <a:p>
            <a:r>
              <a:rPr lang="zh-CN" altLang="en-US" sz="3200" dirty="0" smtClean="0">
                <a:latin typeface="黑体" panose="02010609060101010101" pitchFamily="49" charset="-122"/>
                <a:ea typeface="黑体" panose="02010609060101010101" pitchFamily="49" charset="-122"/>
              </a:rPr>
              <a:t>学习任务三</a:t>
            </a:r>
            <a:endParaRPr lang="zh-CN" altLang="en-US" sz="32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392112" y="260648"/>
            <a:ext cx="2727557" cy="473103"/>
            <a:chOff x="392112" y="375411"/>
            <a:chExt cx="2727556" cy="473102"/>
          </a:xfrm>
        </p:grpSpPr>
        <p:sp>
          <p:nvSpPr>
            <p:cNvPr id="6" name="菱形 5"/>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a typeface="黑体" panose="02010609060101010101" pitchFamily="49" charset="-122"/>
              </a:endParaRPr>
            </a:p>
          </p:txBody>
        </p:sp>
        <p:cxnSp>
          <p:nvCxnSpPr>
            <p:cNvPr id="8" name="直接连接符 7"/>
            <p:cNvCxnSpPr/>
            <p:nvPr>
              <p:custDataLst>
                <p:tags r:id="rId4"/>
              </p:custDataLst>
            </p:nvPr>
          </p:nvCxnSpPr>
          <p:spPr>
            <a:xfrm>
              <a:off x="421415" y="848513"/>
              <a:ext cx="2698253"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边框">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381000" y="939807"/>
            <a:ext cx="11469688" cy="550703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28" tIns="45718" rIns="91428" bIns="45718" rtlCol="0" anchor="ctr"/>
          <a:lstStyle/>
          <a:p>
            <a:pPr algn="ctr" fontAlgn="base"/>
            <a:endParaRPr lang="zh-CN" altLang="en-US" sz="100" strike="noStrike" noProof="1">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课后作业">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学习目标">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381000" y="939807"/>
            <a:ext cx="11469688" cy="550703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28" tIns="45718" rIns="91428" bIns="45718" rtlCol="0" anchor="ctr"/>
          <a:lstStyle/>
          <a:p>
            <a:pPr algn="ctr" fontAlgn="base"/>
            <a:endParaRPr lang="zh-CN" altLang="en-US" sz="100" strike="noStrike" noProof="1">
              <a:ea typeface="黑体" panose="02010609060101010101" pitchFamily="49" charset="-122"/>
            </a:endParaRPr>
          </a:p>
        </p:txBody>
      </p:sp>
      <p:sp>
        <p:nvSpPr>
          <p:cNvPr id="5" name="文本框 5"/>
          <p:cNvSpPr txBox="1"/>
          <p:nvPr userDrawn="1"/>
        </p:nvSpPr>
        <p:spPr>
          <a:xfrm>
            <a:off x="829184" y="129144"/>
            <a:ext cx="2208245" cy="584773"/>
          </a:xfrm>
          <a:prstGeom prst="rect">
            <a:avLst/>
          </a:prstGeom>
          <a:noFill/>
        </p:spPr>
        <p:txBody>
          <a:bodyPr wrap="square" lIns="91428" tIns="45718" rIns="91428" bIns="45718" rtlCol="0">
            <a:spAutoFit/>
          </a:bodyPr>
          <a:lstStyle/>
          <a:p>
            <a:r>
              <a:rPr lang="zh-CN" altLang="en-US" sz="3200" dirty="0" smtClean="0">
                <a:latin typeface="黑体" panose="02010609060101010101" pitchFamily="49" charset="-122"/>
                <a:ea typeface="黑体" panose="02010609060101010101" pitchFamily="49" charset="-122"/>
              </a:rPr>
              <a:t>学习目标</a:t>
            </a:r>
            <a:endParaRPr lang="zh-CN" altLang="en-US" sz="3200" dirty="0">
              <a:latin typeface="黑体" panose="02010609060101010101" pitchFamily="49" charset="-122"/>
              <a:ea typeface="黑体" panose="02010609060101010101" pitchFamily="49" charset="-122"/>
            </a:endParaRPr>
          </a:p>
        </p:txBody>
      </p:sp>
      <p:grpSp>
        <p:nvGrpSpPr>
          <p:cNvPr id="6" name="组合 5"/>
          <p:cNvGrpSpPr/>
          <p:nvPr userDrawn="1"/>
        </p:nvGrpSpPr>
        <p:grpSpPr>
          <a:xfrm>
            <a:off x="392112" y="260648"/>
            <a:ext cx="2247504" cy="473103"/>
            <a:chOff x="392112" y="375411"/>
            <a:chExt cx="2247503" cy="473102"/>
          </a:xfrm>
        </p:grpSpPr>
        <p:sp>
          <p:nvSpPr>
            <p:cNvPr id="8" name="菱形 7"/>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a typeface="黑体" panose="02010609060101010101" pitchFamily="49" charset="-122"/>
              </a:endParaRPr>
            </a:p>
          </p:txBody>
        </p:sp>
        <p:cxnSp>
          <p:nvCxnSpPr>
            <p:cNvPr id="9" name="直接连接符 8"/>
            <p:cNvCxnSpPr/>
            <p:nvPr>
              <p:custDataLst>
                <p:tags r:id="rId4"/>
              </p:custDataLst>
            </p:nvPr>
          </p:nvCxnSpPr>
          <p:spPr>
            <a:xfrm>
              <a:off x="421415" y="848513"/>
              <a:ext cx="2218200"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课堂总结">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381000" y="939807"/>
            <a:ext cx="11469688" cy="550703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28" tIns="45718" rIns="91428" bIns="45718" rtlCol="0" anchor="ctr"/>
          <a:lstStyle/>
          <a:p>
            <a:pPr algn="ctr" fontAlgn="base"/>
            <a:endParaRPr lang="zh-CN" altLang="en-US" sz="100" strike="noStrike" noProof="1">
              <a:ea typeface="黑体" panose="02010609060101010101" pitchFamily="49" charset="-122"/>
            </a:endParaRPr>
          </a:p>
        </p:txBody>
      </p:sp>
      <p:sp>
        <p:nvSpPr>
          <p:cNvPr id="5" name="文本框 5"/>
          <p:cNvSpPr txBox="1"/>
          <p:nvPr userDrawn="1"/>
        </p:nvSpPr>
        <p:spPr>
          <a:xfrm>
            <a:off x="829184" y="129144"/>
            <a:ext cx="2208245" cy="584773"/>
          </a:xfrm>
          <a:prstGeom prst="rect">
            <a:avLst/>
          </a:prstGeom>
          <a:noFill/>
        </p:spPr>
        <p:txBody>
          <a:bodyPr wrap="square" lIns="91428" tIns="45718" rIns="91428" bIns="45718" rtlCol="0">
            <a:spAutoFit/>
          </a:bodyPr>
          <a:lstStyle/>
          <a:p>
            <a:r>
              <a:rPr lang="zh-CN" altLang="en-US" sz="3200" dirty="0" smtClean="0">
                <a:latin typeface="黑体" panose="02010609060101010101" pitchFamily="49" charset="-122"/>
                <a:ea typeface="黑体" panose="02010609060101010101" pitchFamily="49" charset="-122"/>
              </a:rPr>
              <a:t>课堂总结</a:t>
            </a:r>
            <a:endParaRPr lang="zh-CN" altLang="en-US" sz="3200" dirty="0">
              <a:latin typeface="黑体" panose="02010609060101010101" pitchFamily="49" charset="-122"/>
              <a:ea typeface="黑体" panose="02010609060101010101" pitchFamily="49" charset="-122"/>
            </a:endParaRPr>
          </a:p>
        </p:txBody>
      </p:sp>
      <p:grpSp>
        <p:nvGrpSpPr>
          <p:cNvPr id="6" name="组合 5"/>
          <p:cNvGrpSpPr/>
          <p:nvPr userDrawn="1"/>
        </p:nvGrpSpPr>
        <p:grpSpPr>
          <a:xfrm>
            <a:off x="392112" y="260648"/>
            <a:ext cx="2247504" cy="473103"/>
            <a:chOff x="392112" y="375411"/>
            <a:chExt cx="2247503" cy="473102"/>
          </a:xfrm>
        </p:grpSpPr>
        <p:sp>
          <p:nvSpPr>
            <p:cNvPr id="8" name="菱形 7"/>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a typeface="黑体" panose="02010609060101010101" pitchFamily="49" charset="-122"/>
              </a:endParaRPr>
            </a:p>
          </p:txBody>
        </p:sp>
        <p:cxnSp>
          <p:nvCxnSpPr>
            <p:cNvPr id="9" name="直接连接符 8"/>
            <p:cNvCxnSpPr/>
            <p:nvPr>
              <p:custDataLst>
                <p:tags r:id="rId4"/>
              </p:custDataLst>
            </p:nvPr>
          </p:nvCxnSpPr>
          <p:spPr>
            <a:xfrm>
              <a:off x="421415" y="848513"/>
              <a:ext cx="2218200"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相关史事">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381000" y="939807"/>
            <a:ext cx="11469688" cy="550703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28" tIns="45718" rIns="91428" bIns="45718" rtlCol="0" anchor="ctr"/>
          <a:lstStyle/>
          <a:p>
            <a:pPr algn="ctr" fontAlgn="base"/>
            <a:endParaRPr lang="zh-CN" altLang="en-US" sz="100" strike="noStrike" noProof="1">
              <a:ea typeface="黑体" panose="02010609060101010101" pitchFamily="49" charset="-122"/>
            </a:endParaRPr>
          </a:p>
        </p:txBody>
      </p:sp>
      <p:sp>
        <p:nvSpPr>
          <p:cNvPr id="4" name="文本框 5"/>
          <p:cNvSpPr txBox="1"/>
          <p:nvPr userDrawn="1"/>
        </p:nvSpPr>
        <p:spPr>
          <a:xfrm>
            <a:off x="829184" y="129144"/>
            <a:ext cx="2208245" cy="584773"/>
          </a:xfrm>
          <a:prstGeom prst="rect">
            <a:avLst/>
          </a:prstGeom>
          <a:noFill/>
        </p:spPr>
        <p:txBody>
          <a:bodyPr wrap="square" lIns="91428" tIns="45718" rIns="91428" bIns="45718" rtlCol="0">
            <a:spAutoFit/>
          </a:bodyPr>
          <a:lstStyle/>
          <a:p>
            <a:r>
              <a:rPr lang="zh-CN" altLang="en-US" sz="3200" dirty="0" smtClean="0">
                <a:latin typeface="黑体" panose="02010609060101010101" pitchFamily="49" charset="-122"/>
                <a:ea typeface="黑体" panose="02010609060101010101" pitchFamily="49" charset="-122"/>
              </a:rPr>
              <a:t>相关史事</a:t>
            </a:r>
            <a:endParaRPr lang="zh-CN" altLang="en-US" sz="32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392112" y="260648"/>
            <a:ext cx="2247504" cy="473103"/>
            <a:chOff x="392112" y="375411"/>
            <a:chExt cx="2247503" cy="473102"/>
          </a:xfrm>
        </p:grpSpPr>
        <p:sp>
          <p:nvSpPr>
            <p:cNvPr id="6" name="菱形 5"/>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a typeface="黑体" panose="02010609060101010101" pitchFamily="49" charset="-122"/>
              </a:endParaRPr>
            </a:p>
          </p:txBody>
        </p:sp>
        <p:cxnSp>
          <p:nvCxnSpPr>
            <p:cNvPr id="8" name="直接连接符 7"/>
            <p:cNvCxnSpPr/>
            <p:nvPr>
              <p:custDataLst>
                <p:tags r:id="rId4"/>
              </p:custDataLst>
            </p:nvPr>
          </p:nvCxnSpPr>
          <p:spPr>
            <a:xfrm>
              <a:off x="421415" y="848513"/>
              <a:ext cx="2218200"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知识链接">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381000" y="939807"/>
            <a:ext cx="11469688" cy="550703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28" tIns="45718" rIns="91428" bIns="45718" rtlCol="0" anchor="ctr"/>
          <a:lstStyle/>
          <a:p>
            <a:pPr algn="ctr" fontAlgn="base"/>
            <a:endParaRPr lang="zh-CN" altLang="en-US" sz="100" strike="noStrike" noProof="1">
              <a:ea typeface="黑体" panose="02010609060101010101" pitchFamily="49" charset="-122"/>
            </a:endParaRPr>
          </a:p>
        </p:txBody>
      </p:sp>
      <p:sp>
        <p:nvSpPr>
          <p:cNvPr id="4" name="文本框 5"/>
          <p:cNvSpPr txBox="1"/>
          <p:nvPr userDrawn="1"/>
        </p:nvSpPr>
        <p:spPr>
          <a:xfrm>
            <a:off x="829184" y="129144"/>
            <a:ext cx="2208245" cy="584773"/>
          </a:xfrm>
          <a:prstGeom prst="rect">
            <a:avLst/>
          </a:prstGeom>
          <a:noFill/>
        </p:spPr>
        <p:txBody>
          <a:bodyPr wrap="square" lIns="91428" tIns="45718" rIns="91428" bIns="45718" rtlCol="0">
            <a:spAutoFit/>
          </a:bodyPr>
          <a:lstStyle/>
          <a:p>
            <a:r>
              <a:rPr lang="zh-CN" altLang="en-US" sz="3200" dirty="0" smtClean="0">
                <a:latin typeface="黑体" panose="02010609060101010101" pitchFamily="49" charset="-122"/>
                <a:ea typeface="黑体" panose="02010609060101010101" pitchFamily="49" charset="-122"/>
              </a:rPr>
              <a:t>知识链接</a:t>
            </a:r>
            <a:endParaRPr lang="zh-CN" altLang="en-US" sz="32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392112" y="260648"/>
            <a:ext cx="2247504" cy="473103"/>
            <a:chOff x="392112" y="375411"/>
            <a:chExt cx="2247503" cy="473102"/>
          </a:xfrm>
        </p:grpSpPr>
        <p:sp>
          <p:nvSpPr>
            <p:cNvPr id="6" name="菱形 5"/>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a typeface="黑体" panose="02010609060101010101" pitchFamily="49" charset="-122"/>
              </a:endParaRPr>
            </a:p>
          </p:txBody>
        </p:sp>
        <p:cxnSp>
          <p:nvCxnSpPr>
            <p:cNvPr id="8" name="直接连接符 7"/>
            <p:cNvCxnSpPr/>
            <p:nvPr>
              <p:custDataLst>
                <p:tags r:id="rId4"/>
              </p:custDataLst>
            </p:nvPr>
          </p:nvCxnSpPr>
          <p:spPr>
            <a:xfrm>
              <a:off x="421415" y="848513"/>
              <a:ext cx="2218200"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知识探究">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381000" y="939807"/>
            <a:ext cx="11469688" cy="550703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28" tIns="45718" rIns="91428" bIns="45718" rtlCol="0" anchor="ctr"/>
          <a:lstStyle/>
          <a:p>
            <a:pPr algn="ctr" fontAlgn="base"/>
            <a:endParaRPr lang="zh-CN" altLang="en-US" sz="100" strike="noStrike" noProof="1">
              <a:ea typeface="黑体" panose="02010609060101010101" pitchFamily="49" charset="-122"/>
            </a:endParaRPr>
          </a:p>
        </p:txBody>
      </p:sp>
      <p:sp>
        <p:nvSpPr>
          <p:cNvPr id="4" name="文本框 5"/>
          <p:cNvSpPr txBox="1"/>
          <p:nvPr userDrawn="1"/>
        </p:nvSpPr>
        <p:spPr>
          <a:xfrm>
            <a:off x="829184" y="129144"/>
            <a:ext cx="2208245" cy="584773"/>
          </a:xfrm>
          <a:prstGeom prst="rect">
            <a:avLst/>
          </a:prstGeom>
          <a:noFill/>
        </p:spPr>
        <p:txBody>
          <a:bodyPr wrap="square" lIns="91428" tIns="45718" rIns="91428" bIns="45718" rtlCol="0">
            <a:spAutoFit/>
          </a:bodyPr>
          <a:lstStyle/>
          <a:p>
            <a:r>
              <a:rPr lang="zh-CN" altLang="en-US" sz="3200" dirty="0" smtClean="0">
                <a:latin typeface="黑体" panose="02010609060101010101" pitchFamily="49" charset="-122"/>
                <a:ea typeface="黑体" panose="02010609060101010101" pitchFamily="49" charset="-122"/>
              </a:rPr>
              <a:t>知识探究</a:t>
            </a:r>
            <a:endParaRPr lang="zh-CN" altLang="en-US" sz="32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392112" y="260648"/>
            <a:ext cx="2247504" cy="473103"/>
            <a:chOff x="392112" y="375411"/>
            <a:chExt cx="2247503" cy="473102"/>
          </a:xfrm>
        </p:grpSpPr>
        <p:sp>
          <p:nvSpPr>
            <p:cNvPr id="6" name="菱形 5"/>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a typeface="黑体" panose="02010609060101010101" pitchFamily="49" charset="-122"/>
              </a:endParaRPr>
            </a:p>
          </p:txBody>
        </p:sp>
        <p:cxnSp>
          <p:nvCxnSpPr>
            <p:cNvPr id="8" name="直接连接符 7"/>
            <p:cNvCxnSpPr/>
            <p:nvPr>
              <p:custDataLst>
                <p:tags r:id="rId4"/>
              </p:custDataLst>
            </p:nvPr>
          </p:nvCxnSpPr>
          <p:spPr>
            <a:xfrm>
              <a:off x="421415" y="848513"/>
              <a:ext cx="2218200"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当堂训练">
    <p:bg>
      <p:bgPr>
        <a:solidFill>
          <a:schemeClr val="bg2"/>
        </a:solidFill>
        <a:effectLst/>
      </p:bgPr>
    </p:bg>
    <p:spTree>
      <p:nvGrpSpPr>
        <p:cNvPr id="1" name=""/>
        <p:cNvGrpSpPr/>
        <p:nvPr/>
      </p:nvGrpSpPr>
      <p:grpSpPr>
        <a:xfrm>
          <a:off x="0" y="0"/>
          <a:ext cx="0" cy="0"/>
          <a:chOff x="0" y="0"/>
          <a:chExt cx="0" cy="0"/>
        </a:xfrm>
      </p:grpSpPr>
      <p:sp>
        <p:nvSpPr>
          <p:cNvPr id="4" name="文本框 5"/>
          <p:cNvSpPr txBox="1"/>
          <p:nvPr userDrawn="1"/>
        </p:nvSpPr>
        <p:spPr>
          <a:xfrm>
            <a:off x="829184" y="129144"/>
            <a:ext cx="2208245" cy="584773"/>
          </a:xfrm>
          <a:prstGeom prst="rect">
            <a:avLst/>
          </a:prstGeom>
          <a:noFill/>
        </p:spPr>
        <p:txBody>
          <a:bodyPr wrap="square" lIns="91428" tIns="45718" rIns="91428" bIns="45718" rtlCol="0">
            <a:spAutoFit/>
          </a:bodyPr>
          <a:lstStyle/>
          <a:p>
            <a:r>
              <a:rPr lang="zh-CN" altLang="en-US" sz="3200" dirty="0" smtClean="0">
                <a:latin typeface="黑体" panose="02010609060101010101" pitchFamily="49" charset="-122"/>
                <a:ea typeface="黑体" panose="02010609060101010101" pitchFamily="49" charset="-122"/>
              </a:rPr>
              <a:t>当堂训练</a:t>
            </a:r>
            <a:endParaRPr lang="zh-CN" altLang="en-US" sz="32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392112" y="260648"/>
            <a:ext cx="2247504" cy="473103"/>
            <a:chOff x="392112" y="375411"/>
            <a:chExt cx="2247503" cy="473102"/>
          </a:xfrm>
        </p:grpSpPr>
        <p:sp>
          <p:nvSpPr>
            <p:cNvPr id="6" name="菱形 5"/>
            <p:cNvSpPr/>
            <p:nvPr>
              <p:custDataLst>
                <p:tags r:id="rId2"/>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a typeface="黑体" panose="02010609060101010101" pitchFamily="49" charset="-122"/>
              </a:endParaRPr>
            </a:p>
          </p:txBody>
        </p:sp>
        <p:cxnSp>
          <p:nvCxnSpPr>
            <p:cNvPr id="8" name="直接连接符 7"/>
            <p:cNvCxnSpPr/>
            <p:nvPr>
              <p:custDataLst>
                <p:tags r:id="rId3"/>
              </p:custDataLst>
            </p:nvPr>
          </p:nvCxnSpPr>
          <p:spPr>
            <a:xfrm>
              <a:off x="421415" y="848513"/>
              <a:ext cx="2218200"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cxnSp>
        <p:nvCxnSpPr>
          <p:cNvPr id="9" name="直接连接符 8"/>
          <p:cNvCxnSpPr/>
          <p:nvPr userDrawn="1">
            <p:custDataLst>
              <p:tags r:id="rId4"/>
            </p:custDataLst>
          </p:nvPr>
        </p:nvCxnSpPr>
        <p:spPr>
          <a:xfrm>
            <a:off x="0" y="932723"/>
            <a:ext cx="12192000" cy="0"/>
          </a:xfrm>
          <a:prstGeom prst="line">
            <a:avLst/>
          </a:prstGeom>
          <a:ln w="44450">
            <a:solidFill>
              <a:srgbClr val="E0F1EF"/>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学习任务一">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381000" y="939807"/>
            <a:ext cx="11469688" cy="550703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28" tIns="45718" rIns="91428" bIns="45718" rtlCol="0" anchor="ctr"/>
          <a:lstStyle/>
          <a:p>
            <a:pPr algn="ctr" fontAlgn="base"/>
            <a:endParaRPr lang="zh-CN" altLang="en-US" sz="100" strike="noStrike" noProof="1">
              <a:ea typeface="黑体" panose="02010609060101010101" pitchFamily="49" charset="-122"/>
            </a:endParaRPr>
          </a:p>
        </p:txBody>
      </p:sp>
      <p:sp>
        <p:nvSpPr>
          <p:cNvPr id="4" name="文本框 5"/>
          <p:cNvSpPr txBox="1"/>
          <p:nvPr userDrawn="1"/>
        </p:nvSpPr>
        <p:spPr>
          <a:xfrm>
            <a:off x="829184" y="129144"/>
            <a:ext cx="2578517" cy="584773"/>
          </a:xfrm>
          <a:prstGeom prst="rect">
            <a:avLst/>
          </a:prstGeom>
          <a:noFill/>
        </p:spPr>
        <p:txBody>
          <a:bodyPr wrap="square" lIns="91428" tIns="45718" rIns="91428" bIns="45718" rtlCol="0">
            <a:spAutoFit/>
          </a:bodyPr>
          <a:lstStyle/>
          <a:p>
            <a:r>
              <a:rPr lang="zh-CN" altLang="en-US" sz="3200" dirty="0" smtClean="0">
                <a:latin typeface="黑体" panose="02010609060101010101" pitchFamily="49" charset="-122"/>
                <a:ea typeface="黑体" panose="02010609060101010101" pitchFamily="49" charset="-122"/>
              </a:rPr>
              <a:t>学习任务一</a:t>
            </a:r>
            <a:endParaRPr lang="zh-CN" altLang="en-US" sz="32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392112" y="260648"/>
            <a:ext cx="2727557" cy="473103"/>
            <a:chOff x="392112" y="375411"/>
            <a:chExt cx="2727556" cy="473102"/>
          </a:xfrm>
        </p:grpSpPr>
        <p:sp>
          <p:nvSpPr>
            <p:cNvPr id="6" name="菱形 5"/>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a typeface="黑体" panose="02010609060101010101" pitchFamily="49" charset="-122"/>
              </a:endParaRPr>
            </a:p>
          </p:txBody>
        </p:sp>
        <p:cxnSp>
          <p:nvCxnSpPr>
            <p:cNvPr id="8" name="直接连接符 7"/>
            <p:cNvCxnSpPr/>
            <p:nvPr>
              <p:custDataLst>
                <p:tags r:id="rId4"/>
              </p:custDataLst>
            </p:nvPr>
          </p:nvCxnSpPr>
          <p:spPr>
            <a:xfrm>
              <a:off x="421415" y="848513"/>
              <a:ext cx="2698253"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学习任务二">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381000" y="939807"/>
            <a:ext cx="11469688" cy="550703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28" tIns="45718" rIns="91428" bIns="45718" rtlCol="0" anchor="ctr"/>
          <a:lstStyle/>
          <a:p>
            <a:pPr algn="ctr" fontAlgn="base"/>
            <a:endParaRPr lang="zh-CN" altLang="en-US" sz="100" strike="noStrike" noProof="1">
              <a:ea typeface="黑体" panose="02010609060101010101" pitchFamily="49" charset="-122"/>
            </a:endParaRPr>
          </a:p>
        </p:txBody>
      </p:sp>
      <p:sp>
        <p:nvSpPr>
          <p:cNvPr id="4" name="文本框 5"/>
          <p:cNvSpPr txBox="1"/>
          <p:nvPr userDrawn="1"/>
        </p:nvSpPr>
        <p:spPr>
          <a:xfrm>
            <a:off x="829184" y="129144"/>
            <a:ext cx="2578517" cy="584773"/>
          </a:xfrm>
          <a:prstGeom prst="rect">
            <a:avLst/>
          </a:prstGeom>
          <a:noFill/>
        </p:spPr>
        <p:txBody>
          <a:bodyPr wrap="square" lIns="91428" tIns="45718" rIns="91428" bIns="45718" rtlCol="0">
            <a:spAutoFit/>
          </a:bodyPr>
          <a:lstStyle/>
          <a:p>
            <a:r>
              <a:rPr lang="zh-CN" altLang="en-US" sz="3200" dirty="0" smtClean="0">
                <a:latin typeface="黑体" panose="02010609060101010101" pitchFamily="49" charset="-122"/>
                <a:ea typeface="黑体" panose="02010609060101010101" pitchFamily="49" charset="-122"/>
              </a:rPr>
              <a:t>学习任务二</a:t>
            </a:r>
            <a:endParaRPr lang="zh-CN" altLang="en-US" sz="32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392112" y="260648"/>
            <a:ext cx="2727557" cy="473103"/>
            <a:chOff x="392112" y="375411"/>
            <a:chExt cx="2727556" cy="473102"/>
          </a:xfrm>
        </p:grpSpPr>
        <p:sp>
          <p:nvSpPr>
            <p:cNvPr id="6" name="菱形 5"/>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a typeface="黑体" panose="02010609060101010101" pitchFamily="49" charset="-122"/>
              </a:endParaRPr>
            </a:p>
          </p:txBody>
        </p:sp>
        <p:cxnSp>
          <p:nvCxnSpPr>
            <p:cNvPr id="8" name="直接连接符 7"/>
            <p:cNvCxnSpPr/>
            <p:nvPr>
              <p:custDataLst>
                <p:tags r:id="rId4"/>
              </p:custDataLst>
            </p:nvPr>
          </p:nvCxnSpPr>
          <p:spPr>
            <a:xfrm>
              <a:off x="421415" y="848513"/>
              <a:ext cx="2698253"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1.pn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6" Type="http://schemas.openxmlformats.org/officeDocument/2006/relationships/theme" Target="../theme/theme2.xml"/><Relationship Id="rId5" Type="http://schemas.openxmlformats.org/officeDocument/2006/relationships/image" Target="../media/image3.png"/><Relationship Id="rId4" Type="http://schemas.openxmlformats.org/officeDocument/2006/relationships/tags" Target="../tags/tag33.xml"/><Relationship Id="rId3" Type="http://schemas.openxmlformats.org/officeDocument/2006/relationships/image" Target="../media/image2.png"/><Relationship Id="rId2" Type="http://schemas.openxmlformats.org/officeDocument/2006/relationships/tags" Target="../tags/tag32.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pic>
        <p:nvPicPr>
          <p:cNvPr id="3" name="Picture 2" descr="C:\Users\Administrator\Desktop\初中七彩课堂图标.png"/>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9885680" y="118110"/>
            <a:ext cx="1817370" cy="73406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hf sldNum="0" hdr="0" ftr="0" dt="0"/>
  <p:txStyles>
    <p:titleStyle>
      <a:lvl1pPr algn="l" defTabSz="685800" rtl="0" eaLnBrk="1" fontAlgn="auto" latinLnBrk="0" hangingPunct="1">
        <a:lnSpc>
          <a:spcPct val="100000"/>
        </a:lnSpc>
        <a:spcBef>
          <a:spcPct val="0"/>
        </a:spcBef>
        <a:buNone/>
        <a:defRPr sz="2700" b="1" u="none" strike="noStrike" kern="1200" cap="none" spc="300" normalizeH="0" baseline="0">
          <a:solidFill>
            <a:schemeClr val="tx1">
              <a:lumMod val="85000"/>
              <a:lumOff val="15000"/>
            </a:schemeClr>
          </a:solidFill>
          <a:uFillTx/>
          <a:latin typeface="+mj-lt"/>
          <a:ea typeface="+mj-ea"/>
          <a:cs typeface="+mj-cs"/>
        </a:defRPr>
      </a:lvl1pPr>
    </p:titleStyle>
    <p:bodyStyle>
      <a:lvl1pPr marL="172085" indent="-172085" algn="l" defTabSz="685800" rtl="0" eaLnBrk="1" fontAlgn="auto" latinLnBrk="0" hangingPunct="1">
        <a:lnSpc>
          <a:spcPct val="130000"/>
        </a:lnSpc>
        <a:spcBef>
          <a:spcPts val="0"/>
        </a:spcBef>
        <a:spcAft>
          <a:spcPts val="1000"/>
        </a:spcAft>
        <a:buFont typeface="Arial" panose="020B0604020202020204" pitchFamily="34" charset="0"/>
        <a:buChar char="●"/>
        <a:defRPr sz="1300" u="none" strike="noStrike" kern="1200" cap="none" spc="151" normalizeH="0" baseline="0">
          <a:solidFill>
            <a:schemeClr val="tx1">
              <a:lumMod val="65000"/>
              <a:lumOff val="35000"/>
            </a:schemeClr>
          </a:solidFill>
          <a:uFillTx/>
          <a:latin typeface="+mn-lt"/>
          <a:ea typeface="+mn-ea"/>
          <a:cs typeface="+mn-cs"/>
        </a:defRPr>
      </a:lvl1pPr>
      <a:lvl2pPr marL="514985" indent="-172085" algn="l" defTabSz="685800" rtl="0" eaLnBrk="1" fontAlgn="auto" latinLnBrk="0" hangingPunct="1">
        <a:lnSpc>
          <a:spcPct val="120000"/>
        </a:lnSpc>
        <a:spcBef>
          <a:spcPts val="0"/>
        </a:spcBef>
        <a:spcAft>
          <a:spcPts val="600"/>
        </a:spcAft>
        <a:buFont typeface="Arial" panose="020B0604020202020204" pitchFamily="34" charset="0"/>
        <a:buChar char="●"/>
        <a:tabLst>
          <a:tab pos="1207770" algn="l"/>
          <a:tab pos="1207770" algn="l"/>
          <a:tab pos="1207770" algn="l"/>
          <a:tab pos="1207770" algn="l"/>
        </a:tabLst>
        <a:defRPr sz="1200" u="none" strike="noStrike" kern="1200" cap="none" spc="151" normalizeH="0" baseline="0">
          <a:solidFill>
            <a:schemeClr val="tx1">
              <a:lumMod val="65000"/>
              <a:lumOff val="35000"/>
            </a:schemeClr>
          </a:solidFill>
          <a:uFillTx/>
          <a:latin typeface="+mn-lt"/>
          <a:ea typeface="+mn-ea"/>
          <a:cs typeface="+mn-cs"/>
        </a:defRPr>
      </a:lvl2pPr>
      <a:lvl3pPr marL="857885" indent="-172085" algn="l" defTabSz="685800" rtl="0" eaLnBrk="1" fontAlgn="auto" latinLnBrk="0" hangingPunct="1">
        <a:lnSpc>
          <a:spcPct val="120000"/>
        </a:lnSpc>
        <a:spcBef>
          <a:spcPts val="0"/>
        </a:spcBef>
        <a:spcAft>
          <a:spcPts val="600"/>
        </a:spcAft>
        <a:buFont typeface="Arial" panose="020B0604020202020204" pitchFamily="34" charset="0"/>
        <a:buChar char="●"/>
        <a:defRPr sz="1200" u="none" strike="noStrike" kern="1200" cap="none" spc="151" normalizeH="0" baseline="0">
          <a:solidFill>
            <a:schemeClr val="tx1">
              <a:lumMod val="65000"/>
              <a:lumOff val="35000"/>
            </a:schemeClr>
          </a:solidFill>
          <a:uFillTx/>
          <a:latin typeface="+mn-lt"/>
          <a:ea typeface="+mn-ea"/>
          <a:cs typeface="+mn-cs"/>
        </a:defRPr>
      </a:lvl3pPr>
      <a:lvl4pPr marL="1200785" indent="-172085" algn="l" defTabSz="685800" rtl="0" eaLnBrk="1" fontAlgn="auto" latinLnBrk="0" hangingPunct="1">
        <a:lnSpc>
          <a:spcPct val="120000"/>
        </a:lnSpc>
        <a:spcBef>
          <a:spcPts val="0"/>
        </a:spcBef>
        <a:spcAft>
          <a:spcPts val="300"/>
        </a:spcAft>
        <a:buFont typeface="Wingdings" panose="05000000000000000000" charset="0"/>
        <a:buChar char=""/>
        <a:defRPr sz="1100" u="none" strike="noStrike" kern="1200" cap="none" spc="151" normalizeH="0" baseline="0">
          <a:solidFill>
            <a:schemeClr val="tx1">
              <a:lumMod val="65000"/>
              <a:lumOff val="35000"/>
            </a:schemeClr>
          </a:solidFill>
          <a:uFillTx/>
          <a:latin typeface="+mn-lt"/>
          <a:ea typeface="+mn-ea"/>
          <a:cs typeface="+mn-cs"/>
        </a:defRPr>
      </a:lvl4pPr>
      <a:lvl5pPr marL="1543685" indent="-172085" algn="l" defTabSz="685800" rtl="0" eaLnBrk="1" fontAlgn="auto" latinLnBrk="0" hangingPunct="1">
        <a:lnSpc>
          <a:spcPct val="120000"/>
        </a:lnSpc>
        <a:spcBef>
          <a:spcPts val="0"/>
        </a:spcBef>
        <a:spcAft>
          <a:spcPts val="300"/>
        </a:spcAft>
        <a:buFont typeface="Arial" panose="020B0604020202020204" pitchFamily="34" charset="0"/>
        <a:buChar char="•"/>
        <a:defRPr sz="1100" u="none" strike="noStrike" kern="1200" cap="none" spc="151" normalizeH="0" baseline="0">
          <a:solidFill>
            <a:schemeClr val="tx1">
              <a:lumMod val="65000"/>
              <a:lumOff val="35000"/>
            </a:schemeClr>
          </a:solidFill>
          <a:uFillTx/>
          <a:latin typeface="+mn-lt"/>
          <a:ea typeface="+mn-ea"/>
          <a:cs typeface="+mn-cs"/>
        </a:defRPr>
      </a:lvl5pPr>
      <a:lvl6pPr marL="1887220" indent="-172085" algn="l" defTabSz="685800" rtl="0" eaLnBrk="1" latinLnBrk="0" hangingPunct="1">
        <a:lnSpc>
          <a:spcPct val="90000"/>
        </a:lnSpc>
        <a:spcBef>
          <a:spcPct val="75000"/>
        </a:spcBef>
        <a:buFont typeface="Arial" panose="020B0604020202020204" pitchFamily="34" charset="0"/>
        <a:buChar char="•"/>
        <a:defRPr sz="1300" kern="1200">
          <a:solidFill>
            <a:schemeClr val="tx1"/>
          </a:solidFill>
          <a:latin typeface="+mn-lt"/>
          <a:ea typeface="+mn-ea"/>
          <a:cs typeface="+mn-cs"/>
        </a:defRPr>
      </a:lvl6pPr>
      <a:lvl7pPr marL="2230120" indent="-172085" algn="l" defTabSz="685800" rtl="0" eaLnBrk="1" latinLnBrk="0" hangingPunct="1">
        <a:lnSpc>
          <a:spcPct val="90000"/>
        </a:lnSpc>
        <a:spcBef>
          <a:spcPct val="75000"/>
        </a:spcBef>
        <a:buFont typeface="Arial" panose="020B0604020202020204" pitchFamily="34" charset="0"/>
        <a:buChar char="•"/>
        <a:defRPr sz="1300" kern="1200">
          <a:solidFill>
            <a:schemeClr val="tx1"/>
          </a:solidFill>
          <a:latin typeface="+mn-lt"/>
          <a:ea typeface="+mn-ea"/>
          <a:cs typeface="+mn-cs"/>
        </a:defRPr>
      </a:lvl7pPr>
      <a:lvl8pPr marL="2573020" indent="-172085" algn="l" defTabSz="685800" rtl="0" eaLnBrk="1" latinLnBrk="0" hangingPunct="1">
        <a:lnSpc>
          <a:spcPct val="90000"/>
        </a:lnSpc>
        <a:spcBef>
          <a:spcPct val="75000"/>
        </a:spcBef>
        <a:buFont typeface="Arial" panose="020B0604020202020204" pitchFamily="34" charset="0"/>
        <a:buChar char="•"/>
        <a:defRPr sz="1300" kern="1200">
          <a:solidFill>
            <a:schemeClr val="tx1"/>
          </a:solidFill>
          <a:latin typeface="+mn-lt"/>
          <a:ea typeface="+mn-ea"/>
          <a:cs typeface="+mn-cs"/>
        </a:defRPr>
      </a:lvl8pPr>
      <a:lvl9pPr marL="2915920" indent="-172085" algn="l" defTabSz="685800" rtl="0" eaLnBrk="1" latinLnBrk="0" hangingPunct="1">
        <a:lnSpc>
          <a:spcPct val="90000"/>
        </a:lnSpc>
        <a:spcBef>
          <a:spcPct val="75000"/>
        </a:spcBef>
        <a:buFont typeface="Arial" panose="020B0604020202020204" pitchFamily="34" charset="0"/>
        <a:buChar char="•"/>
        <a:defRPr sz="1300" kern="1200">
          <a:solidFill>
            <a:schemeClr val="tx1"/>
          </a:solidFill>
          <a:latin typeface="+mn-lt"/>
          <a:ea typeface="+mn-ea"/>
          <a:cs typeface="+mn-cs"/>
        </a:defRPr>
      </a:lvl9pPr>
    </p:bodyStyle>
    <p:otherStyle>
      <a:defPPr>
        <a:defRPr lang="zh-CN"/>
      </a:defPPr>
      <a:lvl1pPr marL="0" algn="l" defTabSz="685800" rtl="0" eaLnBrk="1" latinLnBrk="0" hangingPunct="1">
        <a:defRPr sz="1300" kern="1200">
          <a:solidFill>
            <a:schemeClr val="tx1"/>
          </a:solidFill>
          <a:latin typeface="+mn-lt"/>
          <a:ea typeface="+mn-ea"/>
          <a:cs typeface="+mn-cs"/>
        </a:defRPr>
      </a:lvl1pPr>
      <a:lvl2pPr marL="342900" algn="l" defTabSz="685800" rtl="0" eaLnBrk="1" latinLnBrk="0" hangingPunct="1">
        <a:defRPr sz="1300" kern="1200">
          <a:solidFill>
            <a:schemeClr val="tx1"/>
          </a:solidFill>
          <a:latin typeface="+mn-lt"/>
          <a:ea typeface="+mn-ea"/>
          <a:cs typeface="+mn-cs"/>
        </a:defRPr>
      </a:lvl2pPr>
      <a:lvl3pPr marL="685800" algn="l" defTabSz="685800" rtl="0" eaLnBrk="1" latinLnBrk="0" hangingPunct="1">
        <a:defRPr sz="1300" kern="1200">
          <a:solidFill>
            <a:schemeClr val="tx1"/>
          </a:solidFill>
          <a:latin typeface="+mn-lt"/>
          <a:ea typeface="+mn-ea"/>
          <a:cs typeface="+mn-cs"/>
        </a:defRPr>
      </a:lvl3pPr>
      <a:lvl4pPr marL="1028700" algn="l" defTabSz="685800" rtl="0" eaLnBrk="1" latinLnBrk="0" hangingPunct="1">
        <a:defRPr sz="1300" kern="1200">
          <a:solidFill>
            <a:schemeClr val="tx1"/>
          </a:solidFill>
          <a:latin typeface="+mn-lt"/>
          <a:ea typeface="+mn-ea"/>
          <a:cs typeface="+mn-cs"/>
        </a:defRPr>
      </a:lvl4pPr>
      <a:lvl5pPr marL="1371600" algn="l" defTabSz="685800" rtl="0" eaLnBrk="1" latinLnBrk="0" hangingPunct="1">
        <a:defRPr sz="1300" kern="1200">
          <a:solidFill>
            <a:schemeClr val="tx1"/>
          </a:solidFill>
          <a:latin typeface="+mn-lt"/>
          <a:ea typeface="+mn-ea"/>
          <a:cs typeface="+mn-cs"/>
        </a:defRPr>
      </a:lvl5pPr>
      <a:lvl6pPr marL="1714500" algn="l" defTabSz="685800" rtl="0" eaLnBrk="1" latinLnBrk="0" hangingPunct="1">
        <a:defRPr sz="1300" kern="1200">
          <a:solidFill>
            <a:schemeClr val="tx1"/>
          </a:solidFill>
          <a:latin typeface="+mn-lt"/>
          <a:ea typeface="+mn-ea"/>
          <a:cs typeface="+mn-cs"/>
        </a:defRPr>
      </a:lvl6pPr>
      <a:lvl7pPr marL="2058035" algn="l" defTabSz="685800" rtl="0" eaLnBrk="1" latinLnBrk="0" hangingPunct="1">
        <a:defRPr sz="1300" kern="1200">
          <a:solidFill>
            <a:schemeClr val="tx1"/>
          </a:solidFill>
          <a:latin typeface="+mn-lt"/>
          <a:ea typeface="+mn-ea"/>
          <a:cs typeface="+mn-cs"/>
        </a:defRPr>
      </a:lvl7pPr>
      <a:lvl8pPr marL="2400935" algn="l" defTabSz="685800" rtl="0" eaLnBrk="1" latinLnBrk="0" hangingPunct="1">
        <a:defRPr sz="1300" kern="1200">
          <a:solidFill>
            <a:schemeClr val="tx1"/>
          </a:solidFill>
          <a:latin typeface="+mn-lt"/>
          <a:ea typeface="+mn-ea"/>
          <a:cs typeface="+mn-cs"/>
        </a:defRPr>
      </a:lvl8pPr>
      <a:lvl9pPr marL="2743835" algn="l" defTabSz="685800" rtl="0" eaLnBrk="1" latinLnBrk="0" hangingPunct="1">
        <a:defRPr sz="13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pic>
        <p:nvPicPr>
          <p:cNvPr id="4098" name="图片 6"/>
          <p:cNvPicPr>
            <a:picLocks noChangeAspect="1"/>
          </p:cNvPicPr>
          <p:nvPr>
            <p:custDataLst>
              <p:tags r:id="rId2"/>
            </p:custDataLst>
          </p:nvPr>
        </p:nvPicPr>
        <p:blipFill>
          <a:blip r:embed="rId3"/>
          <a:srcRect t="17557" b="14742"/>
          <a:stretch>
            <a:fillRect/>
          </a:stretch>
        </p:blipFill>
        <p:spPr>
          <a:xfrm>
            <a:off x="633413" y="318308"/>
            <a:ext cx="10802939" cy="6334125"/>
          </a:xfrm>
          <a:prstGeom prst="rect">
            <a:avLst/>
          </a:prstGeom>
          <a:noFill/>
          <a:ln w="9525">
            <a:noFill/>
          </a:ln>
        </p:spPr>
      </p:pic>
      <p:pic>
        <p:nvPicPr>
          <p:cNvPr id="4099" name="图片 2"/>
          <p:cNvPicPr>
            <a:picLocks noChangeAspect="1"/>
          </p:cNvPicPr>
          <p:nvPr>
            <p:custDataLst>
              <p:tags r:id="rId4"/>
            </p:custDataLst>
          </p:nvPr>
        </p:nvPicPr>
        <p:blipFill>
          <a:blip r:embed="rId5">
            <a:lum contrast="-12001"/>
          </a:blip>
          <a:srcRect t="40147" b="36667"/>
          <a:stretch>
            <a:fillRect/>
          </a:stretch>
        </p:blipFill>
        <p:spPr>
          <a:xfrm>
            <a:off x="3119441" y="1334820"/>
            <a:ext cx="5830887" cy="998539"/>
          </a:xfrm>
          <a:prstGeom prst="rect">
            <a:avLst/>
          </a:prstGeom>
          <a:noFill/>
          <a:ln w="9525">
            <a:noFill/>
          </a:ln>
        </p:spPr>
      </p:pic>
      <p:sp>
        <p:nvSpPr>
          <p:cNvPr id="2" name="TextBox 1"/>
          <p:cNvSpPr txBox="1"/>
          <p:nvPr/>
        </p:nvSpPr>
        <p:spPr>
          <a:xfrm>
            <a:off x="4450705" y="1412777"/>
            <a:ext cx="3168352" cy="697627"/>
          </a:xfrm>
          <a:prstGeom prst="rect">
            <a:avLst/>
          </a:prstGeom>
          <a:noFill/>
        </p:spPr>
        <p:txBody>
          <a:bodyPr wrap="square" lIns="121914" tIns="60957" rIns="121914" bIns="60957" rtlCol="0">
            <a:spAutoFit/>
          </a:bodyPr>
          <a:lstStyle/>
          <a:p>
            <a:pPr algn="ctr"/>
            <a:r>
              <a:rPr lang="zh-CN" altLang="en-US" sz="3700" b="1" dirty="0" smtClean="0">
                <a:latin typeface="黑体" panose="02010609060101010101" pitchFamily="49" charset="-122"/>
                <a:ea typeface="黑体" panose="02010609060101010101" pitchFamily="49" charset="-122"/>
              </a:rPr>
              <a:t>课后作业</a:t>
            </a:r>
            <a:endParaRPr lang="zh-CN" altLang="en-US" sz="3700" b="1" dirty="0">
              <a:latin typeface="黑体" panose="02010609060101010101" pitchFamily="49" charset="-122"/>
              <a:ea typeface="黑体" panose="02010609060101010101" pitchFamily="49" charset="-122"/>
            </a:endParaRPr>
          </a:p>
        </p:txBody>
      </p:sp>
    </p:spTree>
  </p:cSld>
  <p:clrMap bg1="lt1" tx1="dk1" bg2="lt2" tx2="dk2" accent1="accent1" accent2="accent2" accent3="accent3" accent4="accent4" accent5="accent5" accent6="accent6" hlink="hlink" folHlink="folHlink"/>
  <p:sldLayoutIdLst>
    <p:sldLayoutId id="2147483662" r:id="rId1"/>
  </p:sldLayoutIdLst>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hf sldNum="0" hdr="0" ftr="0" dt="0"/>
  <p:txStyles>
    <p:titleStyle>
      <a:lvl1pPr algn="l" defTabSz="685800" rtl="0" eaLnBrk="1" fontAlgn="auto" latinLnBrk="0" hangingPunct="1">
        <a:lnSpc>
          <a:spcPct val="100000"/>
        </a:lnSpc>
        <a:spcBef>
          <a:spcPct val="0"/>
        </a:spcBef>
        <a:buNone/>
        <a:defRPr sz="2700" b="1" u="none" strike="noStrike" kern="1200" cap="none" spc="300" normalizeH="0" baseline="0">
          <a:solidFill>
            <a:schemeClr val="tx1">
              <a:lumMod val="85000"/>
              <a:lumOff val="15000"/>
            </a:schemeClr>
          </a:solidFill>
          <a:uFillTx/>
          <a:latin typeface="+mj-lt"/>
          <a:ea typeface="+mj-ea"/>
          <a:cs typeface="+mj-cs"/>
        </a:defRPr>
      </a:lvl1pPr>
    </p:titleStyle>
    <p:bodyStyle>
      <a:lvl1pPr marL="172085" indent="-172085" algn="l" defTabSz="685800" rtl="0" eaLnBrk="1" fontAlgn="auto" latinLnBrk="0" hangingPunct="1">
        <a:lnSpc>
          <a:spcPct val="130000"/>
        </a:lnSpc>
        <a:spcBef>
          <a:spcPts val="0"/>
        </a:spcBef>
        <a:spcAft>
          <a:spcPts val="1000"/>
        </a:spcAft>
        <a:buFont typeface="Arial" panose="020B0604020202020204" pitchFamily="34" charset="0"/>
        <a:buChar char="●"/>
        <a:defRPr sz="1300" u="none" strike="noStrike" kern="1200" cap="none" spc="151" normalizeH="0" baseline="0">
          <a:solidFill>
            <a:schemeClr val="tx1">
              <a:lumMod val="65000"/>
              <a:lumOff val="35000"/>
            </a:schemeClr>
          </a:solidFill>
          <a:uFillTx/>
          <a:latin typeface="+mn-lt"/>
          <a:ea typeface="+mn-ea"/>
          <a:cs typeface="+mn-cs"/>
        </a:defRPr>
      </a:lvl1pPr>
      <a:lvl2pPr marL="514985" indent="-172085" algn="l" defTabSz="685800" rtl="0" eaLnBrk="1" fontAlgn="auto" latinLnBrk="0" hangingPunct="1">
        <a:lnSpc>
          <a:spcPct val="120000"/>
        </a:lnSpc>
        <a:spcBef>
          <a:spcPts val="0"/>
        </a:spcBef>
        <a:spcAft>
          <a:spcPts val="600"/>
        </a:spcAft>
        <a:buFont typeface="Arial" panose="020B0604020202020204" pitchFamily="34" charset="0"/>
        <a:buChar char="●"/>
        <a:tabLst>
          <a:tab pos="1207770" algn="l"/>
          <a:tab pos="1207770" algn="l"/>
          <a:tab pos="1207770" algn="l"/>
          <a:tab pos="1207770" algn="l"/>
        </a:tabLst>
        <a:defRPr sz="1200" u="none" strike="noStrike" kern="1200" cap="none" spc="151" normalizeH="0" baseline="0">
          <a:solidFill>
            <a:schemeClr val="tx1">
              <a:lumMod val="65000"/>
              <a:lumOff val="35000"/>
            </a:schemeClr>
          </a:solidFill>
          <a:uFillTx/>
          <a:latin typeface="+mn-lt"/>
          <a:ea typeface="+mn-ea"/>
          <a:cs typeface="+mn-cs"/>
        </a:defRPr>
      </a:lvl2pPr>
      <a:lvl3pPr marL="857885" indent="-172085" algn="l" defTabSz="685800" rtl="0" eaLnBrk="1" fontAlgn="auto" latinLnBrk="0" hangingPunct="1">
        <a:lnSpc>
          <a:spcPct val="120000"/>
        </a:lnSpc>
        <a:spcBef>
          <a:spcPts val="0"/>
        </a:spcBef>
        <a:spcAft>
          <a:spcPts val="600"/>
        </a:spcAft>
        <a:buFont typeface="Arial" panose="020B0604020202020204" pitchFamily="34" charset="0"/>
        <a:buChar char="●"/>
        <a:defRPr sz="1200" u="none" strike="noStrike" kern="1200" cap="none" spc="151" normalizeH="0" baseline="0">
          <a:solidFill>
            <a:schemeClr val="tx1">
              <a:lumMod val="65000"/>
              <a:lumOff val="35000"/>
            </a:schemeClr>
          </a:solidFill>
          <a:uFillTx/>
          <a:latin typeface="+mn-lt"/>
          <a:ea typeface="+mn-ea"/>
          <a:cs typeface="+mn-cs"/>
        </a:defRPr>
      </a:lvl3pPr>
      <a:lvl4pPr marL="1200785" indent="-172085" algn="l" defTabSz="685800" rtl="0" eaLnBrk="1" fontAlgn="auto" latinLnBrk="0" hangingPunct="1">
        <a:lnSpc>
          <a:spcPct val="120000"/>
        </a:lnSpc>
        <a:spcBef>
          <a:spcPts val="0"/>
        </a:spcBef>
        <a:spcAft>
          <a:spcPts val="300"/>
        </a:spcAft>
        <a:buFont typeface="Wingdings" panose="05000000000000000000" charset="0"/>
        <a:buChar char=""/>
        <a:defRPr sz="1100" u="none" strike="noStrike" kern="1200" cap="none" spc="151" normalizeH="0" baseline="0">
          <a:solidFill>
            <a:schemeClr val="tx1">
              <a:lumMod val="65000"/>
              <a:lumOff val="35000"/>
            </a:schemeClr>
          </a:solidFill>
          <a:uFillTx/>
          <a:latin typeface="+mn-lt"/>
          <a:ea typeface="+mn-ea"/>
          <a:cs typeface="+mn-cs"/>
        </a:defRPr>
      </a:lvl4pPr>
      <a:lvl5pPr marL="1543685" indent="-172085" algn="l" defTabSz="685800" rtl="0" eaLnBrk="1" fontAlgn="auto" latinLnBrk="0" hangingPunct="1">
        <a:lnSpc>
          <a:spcPct val="120000"/>
        </a:lnSpc>
        <a:spcBef>
          <a:spcPts val="0"/>
        </a:spcBef>
        <a:spcAft>
          <a:spcPts val="300"/>
        </a:spcAft>
        <a:buFont typeface="Arial" panose="020B0604020202020204" pitchFamily="34" charset="0"/>
        <a:buChar char="•"/>
        <a:defRPr sz="1100" u="none" strike="noStrike" kern="1200" cap="none" spc="151" normalizeH="0" baseline="0">
          <a:solidFill>
            <a:schemeClr val="tx1">
              <a:lumMod val="65000"/>
              <a:lumOff val="35000"/>
            </a:schemeClr>
          </a:solidFill>
          <a:uFillTx/>
          <a:latin typeface="+mn-lt"/>
          <a:ea typeface="+mn-ea"/>
          <a:cs typeface="+mn-cs"/>
        </a:defRPr>
      </a:lvl5pPr>
      <a:lvl6pPr marL="1887220" indent="-172085" algn="l" defTabSz="685800" rtl="0" eaLnBrk="1" latinLnBrk="0" hangingPunct="1">
        <a:lnSpc>
          <a:spcPct val="90000"/>
        </a:lnSpc>
        <a:spcBef>
          <a:spcPct val="75000"/>
        </a:spcBef>
        <a:buFont typeface="Arial" panose="020B0604020202020204" pitchFamily="34" charset="0"/>
        <a:buChar char="•"/>
        <a:defRPr sz="1300" kern="1200">
          <a:solidFill>
            <a:schemeClr val="tx1"/>
          </a:solidFill>
          <a:latin typeface="+mn-lt"/>
          <a:ea typeface="+mn-ea"/>
          <a:cs typeface="+mn-cs"/>
        </a:defRPr>
      </a:lvl6pPr>
      <a:lvl7pPr marL="2230120" indent="-172085" algn="l" defTabSz="685800" rtl="0" eaLnBrk="1" latinLnBrk="0" hangingPunct="1">
        <a:lnSpc>
          <a:spcPct val="90000"/>
        </a:lnSpc>
        <a:spcBef>
          <a:spcPct val="75000"/>
        </a:spcBef>
        <a:buFont typeface="Arial" panose="020B0604020202020204" pitchFamily="34" charset="0"/>
        <a:buChar char="•"/>
        <a:defRPr sz="1300" kern="1200">
          <a:solidFill>
            <a:schemeClr val="tx1"/>
          </a:solidFill>
          <a:latin typeface="+mn-lt"/>
          <a:ea typeface="+mn-ea"/>
          <a:cs typeface="+mn-cs"/>
        </a:defRPr>
      </a:lvl7pPr>
      <a:lvl8pPr marL="2573020" indent="-172085" algn="l" defTabSz="685800" rtl="0" eaLnBrk="1" latinLnBrk="0" hangingPunct="1">
        <a:lnSpc>
          <a:spcPct val="90000"/>
        </a:lnSpc>
        <a:spcBef>
          <a:spcPct val="75000"/>
        </a:spcBef>
        <a:buFont typeface="Arial" panose="020B0604020202020204" pitchFamily="34" charset="0"/>
        <a:buChar char="•"/>
        <a:defRPr sz="1300" kern="1200">
          <a:solidFill>
            <a:schemeClr val="tx1"/>
          </a:solidFill>
          <a:latin typeface="+mn-lt"/>
          <a:ea typeface="+mn-ea"/>
          <a:cs typeface="+mn-cs"/>
        </a:defRPr>
      </a:lvl8pPr>
      <a:lvl9pPr marL="2915920" indent="-172085" algn="l" defTabSz="685800" rtl="0" eaLnBrk="1" latinLnBrk="0" hangingPunct="1">
        <a:lnSpc>
          <a:spcPct val="90000"/>
        </a:lnSpc>
        <a:spcBef>
          <a:spcPct val="75000"/>
        </a:spcBef>
        <a:buFont typeface="Arial" panose="020B0604020202020204" pitchFamily="34" charset="0"/>
        <a:buChar char="•"/>
        <a:defRPr sz="1300" kern="1200">
          <a:solidFill>
            <a:schemeClr val="tx1"/>
          </a:solidFill>
          <a:latin typeface="+mn-lt"/>
          <a:ea typeface="+mn-ea"/>
          <a:cs typeface="+mn-cs"/>
        </a:defRPr>
      </a:lvl9pPr>
    </p:bodyStyle>
    <p:otherStyle>
      <a:defPPr>
        <a:defRPr lang="zh-CN"/>
      </a:defPPr>
      <a:lvl1pPr marL="0" algn="l" defTabSz="685800" rtl="0" eaLnBrk="1" latinLnBrk="0" hangingPunct="1">
        <a:defRPr sz="1300" kern="1200">
          <a:solidFill>
            <a:schemeClr val="tx1"/>
          </a:solidFill>
          <a:latin typeface="+mn-lt"/>
          <a:ea typeface="+mn-ea"/>
          <a:cs typeface="+mn-cs"/>
        </a:defRPr>
      </a:lvl1pPr>
      <a:lvl2pPr marL="342900" algn="l" defTabSz="685800" rtl="0" eaLnBrk="1" latinLnBrk="0" hangingPunct="1">
        <a:defRPr sz="1300" kern="1200">
          <a:solidFill>
            <a:schemeClr val="tx1"/>
          </a:solidFill>
          <a:latin typeface="+mn-lt"/>
          <a:ea typeface="+mn-ea"/>
          <a:cs typeface="+mn-cs"/>
        </a:defRPr>
      </a:lvl2pPr>
      <a:lvl3pPr marL="685800" algn="l" defTabSz="685800" rtl="0" eaLnBrk="1" latinLnBrk="0" hangingPunct="1">
        <a:defRPr sz="1300" kern="1200">
          <a:solidFill>
            <a:schemeClr val="tx1"/>
          </a:solidFill>
          <a:latin typeface="+mn-lt"/>
          <a:ea typeface="+mn-ea"/>
          <a:cs typeface="+mn-cs"/>
        </a:defRPr>
      </a:lvl3pPr>
      <a:lvl4pPr marL="1028700" algn="l" defTabSz="685800" rtl="0" eaLnBrk="1" latinLnBrk="0" hangingPunct="1">
        <a:defRPr sz="1300" kern="1200">
          <a:solidFill>
            <a:schemeClr val="tx1"/>
          </a:solidFill>
          <a:latin typeface="+mn-lt"/>
          <a:ea typeface="+mn-ea"/>
          <a:cs typeface="+mn-cs"/>
        </a:defRPr>
      </a:lvl4pPr>
      <a:lvl5pPr marL="1371600" algn="l" defTabSz="685800" rtl="0" eaLnBrk="1" latinLnBrk="0" hangingPunct="1">
        <a:defRPr sz="1300" kern="1200">
          <a:solidFill>
            <a:schemeClr val="tx1"/>
          </a:solidFill>
          <a:latin typeface="+mn-lt"/>
          <a:ea typeface="+mn-ea"/>
          <a:cs typeface="+mn-cs"/>
        </a:defRPr>
      </a:lvl5pPr>
      <a:lvl6pPr marL="1714500" algn="l" defTabSz="685800" rtl="0" eaLnBrk="1" latinLnBrk="0" hangingPunct="1">
        <a:defRPr sz="1300" kern="1200">
          <a:solidFill>
            <a:schemeClr val="tx1"/>
          </a:solidFill>
          <a:latin typeface="+mn-lt"/>
          <a:ea typeface="+mn-ea"/>
          <a:cs typeface="+mn-cs"/>
        </a:defRPr>
      </a:lvl6pPr>
      <a:lvl7pPr marL="2058035" algn="l" defTabSz="685800" rtl="0" eaLnBrk="1" latinLnBrk="0" hangingPunct="1">
        <a:defRPr sz="1300" kern="1200">
          <a:solidFill>
            <a:schemeClr val="tx1"/>
          </a:solidFill>
          <a:latin typeface="+mn-lt"/>
          <a:ea typeface="+mn-ea"/>
          <a:cs typeface="+mn-cs"/>
        </a:defRPr>
      </a:lvl7pPr>
      <a:lvl8pPr marL="2400935" algn="l" defTabSz="685800" rtl="0" eaLnBrk="1" latinLnBrk="0" hangingPunct="1">
        <a:defRPr sz="1300" kern="1200">
          <a:solidFill>
            <a:schemeClr val="tx1"/>
          </a:solidFill>
          <a:latin typeface="+mn-lt"/>
          <a:ea typeface="+mn-ea"/>
          <a:cs typeface="+mn-cs"/>
        </a:defRPr>
      </a:lvl8pPr>
      <a:lvl9pPr marL="2743835" algn="l" defTabSz="685800" rtl="0" eaLnBrk="1" latinLnBrk="0" hangingPunct="1">
        <a:defRPr sz="1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tags" Target="../tags/tag35.xml"/><Relationship Id="rId1" Type="http://schemas.openxmlformats.org/officeDocument/2006/relationships/tags" Target="../tags/tag34.xml"/></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9.xml"/><Relationship Id="rId3" Type="http://schemas.openxmlformats.org/officeDocument/2006/relationships/image" Target="../media/image4.png"/><Relationship Id="rId2" Type="http://schemas.openxmlformats.org/officeDocument/2006/relationships/tags" Target="../tags/tag43.xml"/><Relationship Id="rId1" Type="http://schemas.openxmlformats.org/officeDocument/2006/relationships/image" Target="../media/image6.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9.xml"/><Relationship Id="rId3" Type="http://schemas.openxmlformats.org/officeDocument/2006/relationships/image" Target="../media/image4.png"/><Relationship Id="rId2" Type="http://schemas.openxmlformats.org/officeDocument/2006/relationships/tags" Target="../tags/tag44.xml"/><Relationship Id="rId1" Type="http://schemas.openxmlformats.org/officeDocument/2006/relationships/image" Target="../media/image7.png"/></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9.xml"/><Relationship Id="rId4" Type="http://schemas.openxmlformats.org/officeDocument/2006/relationships/image" Target="../media/image4.png"/><Relationship Id="rId3" Type="http://schemas.openxmlformats.org/officeDocument/2006/relationships/tags" Target="../tags/tag45.xml"/><Relationship Id="rId2" Type="http://schemas.openxmlformats.org/officeDocument/2006/relationships/image" Target="../media/image9.png"/><Relationship Id="rId1"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image" Target="../media/image4.png"/><Relationship Id="rId1" Type="http://schemas.openxmlformats.org/officeDocument/2006/relationships/tags" Target="../tags/tag46.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image" Target="../media/image4.png"/><Relationship Id="rId1" Type="http://schemas.openxmlformats.org/officeDocument/2006/relationships/tags" Target="../tags/tag47.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image" Target="../media/image4.png"/><Relationship Id="rId1" Type="http://schemas.openxmlformats.org/officeDocument/2006/relationships/tags" Target="../tags/tag4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9.xml"/><Relationship Id="rId3" Type="http://schemas.openxmlformats.org/officeDocument/2006/relationships/image" Target="../media/image4.png"/><Relationship Id="rId2" Type="http://schemas.openxmlformats.org/officeDocument/2006/relationships/tags" Target="../tags/tag49.xml"/><Relationship Id="rId1" Type="http://schemas.openxmlformats.org/officeDocument/2006/relationships/image" Target="../media/image10.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1.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1.pn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0.xml"/><Relationship Id="rId2" Type="http://schemas.openxmlformats.org/officeDocument/2006/relationships/image" Target="../media/image4.png"/><Relationship Id="rId1" Type="http://schemas.openxmlformats.org/officeDocument/2006/relationships/tags" Target="../tags/tag50.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image" Target="../media/image4.png"/><Relationship Id="rId1" Type="http://schemas.openxmlformats.org/officeDocument/2006/relationships/tags" Target="../tags/tag51.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image" Target="../media/image4.png"/><Relationship Id="rId1" Type="http://schemas.openxmlformats.org/officeDocument/2006/relationships/tags" Target="../tags/tag52.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image" Target="../media/image4.png"/><Relationship Id="rId1" Type="http://schemas.openxmlformats.org/officeDocument/2006/relationships/tags" Target="../tags/tag53.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image" Target="../media/image4.png"/><Relationship Id="rId1" Type="http://schemas.openxmlformats.org/officeDocument/2006/relationships/tags" Target="../tags/tag5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4.png"/><Relationship Id="rId1" Type="http://schemas.openxmlformats.org/officeDocument/2006/relationships/tags" Target="../tags/tag55.xml"/></Relationships>
</file>

<file path=ppt/slides/_rels/slide27.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62.xml"/><Relationship Id="rId6" Type="http://schemas.openxmlformats.org/officeDocument/2006/relationships/tags" Target="../tags/tag61.xml"/><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tags" Target="../tags/tag5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4.png"/><Relationship Id="rId1" Type="http://schemas.openxmlformats.org/officeDocument/2006/relationships/tags" Target="../tags/tag3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4.png"/><Relationship Id="rId1" Type="http://schemas.openxmlformats.org/officeDocument/2006/relationships/tags" Target="../tags/tag40.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4.png"/><Relationship Id="rId1" Type="http://schemas.openxmlformats.org/officeDocument/2006/relationships/tags" Target="../tags/tag41.xml"/></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9.xml"/><Relationship Id="rId3" Type="http://schemas.openxmlformats.org/officeDocument/2006/relationships/image" Target="../media/image4.png"/><Relationship Id="rId2" Type="http://schemas.openxmlformats.org/officeDocument/2006/relationships/tags" Target="../tags/tag42.xml"/><Relationship Id="rId1" Type="http://schemas.openxmlformats.org/officeDocument/2006/relationships/image" Target="../media/image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custDataLst>
              <p:tags r:id="rId1"/>
            </p:custDataLst>
          </p:nvPr>
        </p:nvSpPr>
        <p:spPr>
          <a:xfrm>
            <a:off x="2658801" y="1996345"/>
            <a:ext cx="6669838" cy="2707540"/>
          </a:xfrm>
          <a:prstGeom prst="rect">
            <a:avLst/>
          </a:prstGeom>
        </p:spPr>
        <p:txBody>
          <a:bodyPr vert="horz" lIns="76202" tIns="28575" rIns="57151" bIns="28575" rtlCol="0" anchor="t" anchorCtr="0">
            <a:scene3d>
              <a:camera prst="orthographicFront"/>
              <a:lightRig rig="threePt" dir="t"/>
            </a:scene3d>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楷体" panose="02010609060101010101" pitchFamily="49" charset="-122"/>
                <a:cs typeface="+mj-cs"/>
                <a:sym typeface="+mn-ea"/>
              </a:defRPr>
            </a:lvl1pPr>
          </a:lstStyle>
          <a:p>
            <a:pPr algn="ctr">
              <a:lnSpc>
                <a:spcPct val="150000"/>
              </a:lnSpc>
            </a:pPr>
            <a:r>
              <a:rPr lang="zh-CN" altLang="en-US" sz="6000" b="1" spc="0" dirty="0">
                <a:solidFill>
                  <a:schemeClr val="accent1">
                    <a:lumMod val="50000"/>
                  </a:schemeClr>
                </a:solidFill>
                <a:effectLst>
                  <a:outerShdw blurRad="38100" dist="25400" dir="5400000" algn="ctr" rotWithShape="0">
                    <a:srgbClr val="6E747A">
                      <a:alpha val="43000"/>
                    </a:srgbClr>
                  </a:outerShdw>
                </a:effectLst>
                <a:ea typeface="黑体" panose="02010609060101010101" pitchFamily="49" charset="-122"/>
                <a:cs typeface="+mn-cs"/>
              </a:rPr>
              <a:t>第</a:t>
            </a:r>
            <a:r>
              <a:rPr lang="en-US" altLang="zh-CN" sz="6000" b="1" spc="0" dirty="0">
                <a:solidFill>
                  <a:schemeClr val="accent1">
                    <a:lumMod val="50000"/>
                  </a:schemeClr>
                </a:solidFill>
                <a:effectLst>
                  <a:outerShdw blurRad="38100" dist="25400" dir="5400000" algn="ctr" rotWithShape="0">
                    <a:srgbClr val="6E747A">
                      <a:alpha val="43000"/>
                    </a:srgbClr>
                  </a:outerShdw>
                </a:effectLst>
                <a:ea typeface="黑体" panose="02010609060101010101" pitchFamily="49" charset="-122"/>
                <a:cs typeface="+mn-cs"/>
              </a:rPr>
              <a:t>20</a:t>
            </a:r>
            <a:r>
              <a:rPr lang="zh-CN" altLang="en-US" sz="6000" b="1" spc="0" dirty="0" smtClean="0">
                <a:solidFill>
                  <a:schemeClr val="accent1">
                    <a:lumMod val="50000"/>
                  </a:schemeClr>
                </a:solidFill>
                <a:effectLst>
                  <a:outerShdw blurRad="38100" dist="25400" dir="5400000" algn="ctr" rotWithShape="0">
                    <a:srgbClr val="6E747A">
                      <a:alpha val="43000"/>
                    </a:srgbClr>
                  </a:outerShdw>
                </a:effectLst>
                <a:ea typeface="黑体" panose="02010609060101010101" pitchFamily="49" charset="-122"/>
                <a:cs typeface="+mn-cs"/>
              </a:rPr>
              <a:t>课</a:t>
            </a:r>
            <a:endParaRPr lang="en-US" altLang="zh-CN" sz="6000" spc="0" dirty="0">
              <a:solidFill>
                <a:schemeClr val="accent1">
                  <a:lumMod val="50000"/>
                </a:schemeClr>
              </a:solidFill>
              <a:effectLst>
                <a:outerShdw blurRad="38100" dist="25400" dir="5400000" algn="ctr" rotWithShape="0">
                  <a:srgbClr val="6E747A">
                    <a:alpha val="43000"/>
                  </a:srgbClr>
                </a:outerShdw>
              </a:effectLst>
              <a:ea typeface="黑体" panose="02010609060101010101" pitchFamily="49" charset="-122"/>
              <a:cs typeface="+mn-cs"/>
            </a:endParaRPr>
          </a:p>
          <a:p>
            <a:pPr algn="ctr">
              <a:lnSpc>
                <a:spcPct val="150000"/>
              </a:lnSpc>
            </a:pPr>
            <a:r>
              <a:rPr lang="zh-CN" altLang="en-US" sz="6000" b="1" spc="0" dirty="0" smtClean="0">
                <a:solidFill>
                  <a:schemeClr val="accent1">
                    <a:lumMod val="50000"/>
                  </a:schemeClr>
                </a:solidFill>
                <a:effectLst>
                  <a:outerShdw blurRad="38100" dist="25400" dir="5400000" algn="ctr" rotWithShape="0">
                    <a:srgbClr val="6E747A">
                      <a:alpha val="43000"/>
                    </a:srgbClr>
                  </a:outerShdw>
                </a:effectLst>
                <a:ea typeface="黑体" panose="02010609060101010101" pitchFamily="49" charset="-122"/>
                <a:cs typeface="+mn-cs"/>
              </a:rPr>
              <a:t>第一次</a:t>
            </a:r>
            <a:r>
              <a:rPr lang="zh-CN" altLang="en-US" sz="6000" b="1" spc="0" dirty="0">
                <a:solidFill>
                  <a:schemeClr val="accent1">
                    <a:lumMod val="50000"/>
                  </a:schemeClr>
                </a:solidFill>
                <a:effectLst>
                  <a:outerShdw blurRad="38100" dist="25400" dir="5400000" algn="ctr" rotWithShape="0">
                    <a:srgbClr val="6E747A">
                      <a:alpha val="43000"/>
                    </a:srgbClr>
                  </a:outerShdw>
                </a:effectLst>
                <a:ea typeface="黑体" panose="02010609060101010101" pitchFamily="49" charset="-122"/>
                <a:cs typeface="+mn-cs"/>
              </a:rPr>
              <a:t>工业革命</a:t>
            </a:r>
            <a:endParaRPr sz="6000" b="1" spc="0" dirty="0" smtClean="0">
              <a:solidFill>
                <a:schemeClr val="accent1">
                  <a:lumMod val="50000"/>
                </a:schemeClr>
              </a:solidFill>
              <a:effectLst>
                <a:outerShdw blurRad="38100" dist="25400" dir="5400000" algn="ctr" rotWithShape="0">
                  <a:srgbClr val="6E747A">
                    <a:alpha val="43000"/>
                  </a:srgbClr>
                </a:outerShdw>
              </a:effectLst>
              <a:latin typeface="微软雅黑" panose="020B0503020204020204" pitchFamily="34" charset="-122"/>
              <a:ea typeface="黑体" panose="02010609060101010101" pitchFamily="49" charset="-122"/>
              <a:cs typeface="+mn-cs"/>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p:nvPr/>
        </p:nvSpPr>
        <p:spPr>
          <a:xfrm>
            <a:off x="750725" y="1152823"/>
            <a:ext cx="6303391" cy="531259"/>
          </a:xfrm>
          <a:prstGeom prst="rect">
            <a:avLst/>
          </a:prstGeom>
          <a:ln>
            <a:noFill/>
          </a:ln>
        </p:spPr>
        <p:txBody>
          <a:bodyPr vert="horz" lIns="91440" tIns="45720" rIns="91440" bIns="45720" rtlCol="0" anchor="b">
            <a:normAutofit/>
          </a:bodyPr>
          <a:lstStyle>
            <a:defPPr>
              <a:defRPr lang="zh-CN"/>
            </a:defPPr>
            <a:lvl1pPr>
              <a:lnSpc>
                <a:spcPct val="100000"/>
              </a:lnSpc>
              <a:spcBef>
                <a:spcPct val="0"/>
              </a:spcBef>
              <a:buNone/>
              <a:defRPr sz="2800" b="1">
                <a:solidFill>
                  <a:srgbClr val="C0444D"/>
                </a:solidFill>
                <a:latin typeface="Times New Roman" panose="02020603050405020304" pitchFamily="18" charset="0"/>
                <a:ea typeface="微软雅黑" panose="020B0503020204020204" pitchFamily="34" charset="-122"/>
                <a:cs typeface="Times New Roman" panose="02020603050405020304" pitchFamily="18" charset="0"/>
              </a:defRPr>
            </a:lvl1pPr>
          </a:lstStyle>
          <a:p>
            <a:r>
              <a:rPr lang="zh-CN" altLang="en-US" dirty="0">
                <a:solidFill>
                  <a:srgbClr val="FF0000"/>
                </a:solidFill>
                <a:latin typeface="黑体" panose="02010609060101010101" pitchFamily="49" charset="-122"/>
                <a:ea typeface="黑体" panose="02010609060101010101" pitchFamily="49" charset="-122"/>
              </a:rPr>
              <a:t>（二）瓦特改进蒸汽机</a:t>
            </a:r>
            <a:endParaRPr lang="zh-CN" altLang="en-US" dirty="0">
              <a:latin typeface="黑体" panose="02010609060101010101" pitchFamily="49" charset="-122"/>
              <a:ea typeface="黑体" panose="02010609060101010101" pitchFamily="49" charset="-122"/>
            </a:endParaRPr>
          </a:p>
        </p:txBody>
      </p:sp>
      <p:pic>
        <p:nvPicPr>
          <p:cNvPr id="9" name="图片 8"/>
          <p:cNvPicPr>
            <a:picLocks noChangeAspect="1"/>
          </p:cNvPicPr>
          <p:nvPr/>
        </p:nvPicPr>
        <p:blipFill rotWithShape="1">
          <a:blip r:embed="rId1"/>
          <a:srcRect r="707"/>
          <a:stretch>
            <a:fillRect/>
          </a:stretch>
        </p:blipFill>
        <p:spPr>
          <a:xfrm>
            <a:off x="1364776" y="2042374"/>
            <a:ext cx="4230806" cy="3417143"/>
          </a:xfrm>
          <a:prstGeom prst="rect">
            <a:avLst/>
          </a:prstGeom>
        </p:spPr>
      </p:pic>
      <p:sp>
        <p:nvSpPr>
          <p:cNvPr id="10" name="文本框 9"/>
          <p:cNvSpPr txBox="1"/>
          <p:nvPr/>
        </p:nvSpPr>
        <p:spPr>
          <a:xfrm>
            <a:off x="586953" y="5602365"/>
            <a:ext cx="4496885" cy="430887"/>
          </a:xfrm>
          <a:prstGeom prst="rect">
            <a:avLst/>
          </a:prstGeom>
          <a:noFill/>
        </p:spPr>
        <p:txBody>
          <a:bodyPr wrap="square" rtlCol="0">
            <a:spAutoFit/>
          </a:bodyPr>
          <a:lstStyle/>
          <a:p>
            <a:pPr algn="ctr"/>
            <a:r>
              <a:rPr lang="en-US" altLang="zh-CN" sz="22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en-US" sz="2200" b="1" dirty="0">
                <a:latin typeface="Times New Roman" panose="02020603050405020304" pitchFamily="18" charset="0"/>
                <a:ea typeface="仿宋" panose="02010609060101010101" pitchFamily="49" charset="-122"/>
                <a:cs typeface="Times New Roman" panose="02020603050405020304" pitchFamily="18" charset="0"/>
              </a:rPr>
              <a:t>瓦特和蒸汽机</a:t>
            </a:r>
            <a:endParaRPr lang="zh-CN" altLang="en-US" sz="2200" b="1" dirty="0">
              <a:latin typeface="Times New Roman" panose="02020603050405020304" pitchFamily="18" charset="0"/>
              <a:ea typeface="仿宋" panose="02010609060101010101" pitchFamily="49" charset="-122"/>
              <a:cs typeface="Times New Roman" panose="02020603050405020304" pitchFamily="18" charset="0"/>
            </a:endParaRPr>
          </a:p>
        </p:txBody>
      </p:sp>
      <p:sp>
        <p:nvSpPr>
          <p:cNvPr id="12" name="文本框 11"/>
          <p:cNvSpPr txBox="1"/>
          <p:nvPr/>
        </p:nvSpPr>
        <p:spPr>
          <a:xfrm>
            <a:off x="5595582" y="1746275"/>
            <a:ext cx="5779879" cy="1216743"/>
          </a:xfrm>
          <a:prstGeom prst="rect">
            <a:avLst/>
          </a:prstGeom>
          <a:noFill/>
        </p:spPr>
        <p:txBody>
          <a:bodyPr wrap="square">
            <a:spAutoFit/>
          </a:bodyPr>
          <a:lstStyle/>
          <a:p>
            <a:pPr>
              <a:lnSpc>
                <a:spcPct val="150000"/>
              </a:lnSpc>
            </a:pPr>
            <a:r>
              <a:rPr lang="zh-CN" altLang="en-US" sz="2600" dirty="0">
                <a:latin typeface="Times New Roman" panose="02020603050405020304" pitchFamily="18" charset="0"/>
                <a:ea typeface="黑体" panose="02010609060101010101" pitchFamily="49" charset="-122"/>
                <a:cs typeface="Times New Roman" panose="02020603050405020304" pitchFamily="18" charset="0"/>
              </a:rPr>
              <a:t>　　</a:t>
            </a:r>
            <a:r>
              <a:rPr lang="en-US" altLang="zh-CN" sz="2600" dirty="0">
                <a:latin typeface="Times New Roman" panose="02020603050405020304" pitchFamily="18" charset="0"/>
                <a:ea typeface="黑体" panose="02010609060101010101" pitchFamily="49" charset="-122"/>
                <a:cs typeface="Times New Roman" panose="02020603050405020304" pitchFamily="18" charset="0"/>
              </a:rPr>
              <a:t>1785</a:t>
            </a:r>
            <a:r>
              <a:rPr lang="zh-CN" altLang="en-US" sz="2600" dirty="0">
                <a:latin typeface="Times New Roman" panose="02020603050405020304" pitchFamily="18" charset="0"/>
                <a:ea typeface="黑体" panose="02010609060101010101" pitchFamily="49" charset="-122"/>
                <a:cs typeface="Times New Roman" panose="02020603050405020304" pitchFamily="18" charset="0"/>
              </a:rPr>
              <a:t>年，瓦特改进的蒸汽机投入使用，提供了更加便利的动力。</a:t>
            </a:r>
            <a:endParaRPr lang="zh-CN" altLang="en-US" sz="2600"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6" name="文本框 15"/>
          <p:cNvSpPr txBox="1"/>
          <p:nvPr/>
        </p:nvSpPr>
        <p:spPr>
          <a:xfrm>
            <a:off x="5595582" y="3153643"/>
            <a:ext cx="5779879" cy="1216743"/>
          </a:xfrm>
          <a:prstGeom prst="rect">
            <a:avLst/>
          </a:prstGeom>
          <a:noFill/>
        </p:spPr>
        <p:txBody>
          <a:bodyPr wrap="square">
            <a:spAutoFit/>
          </a:bodyPr>
          <a:lstStyle/>
          <a:p>
            <a:pPr>
              <a:lnSpc>
                <a:spcPct val="150000"/>
              </a:lnSpc>
            </a:pPr>
            <a:r>
              <a:rPr lang="zh-CN" altLang="en-US" sz="2600" dirty="0">
                <a:latin typeface="Times New Roman" panose="02020603050405020304" pitchFamily="18" charset="0"/>
                <a:ea typeface="黑体" panose="02010609060101010101" pitchFamily="49" charset="-122"/>
                <a:cs typeface="Times New Roman" panose="02020603050405020304" pitchFamily="18" charset="0"/>
              </a:rPr>
              <a:t>　　后来，化工、冶金、采矿等许多生产部门都开始使用蒸汽机。</a:t>
            </a:r>
            <a:endParaRPr lang="zh-CN" altLang="en-US" sz="2600"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21" name="文本框 20"/>
          <p:cNvSpPr txBox="1"/>
          <p:nvPr/>
        </p:nvSpPr>
        <p:spPr>
          <a:xfrm>
            <a:off x="3046863" y="3247746"/>
            <a:ext cx="6093724" cy="369332"/>
          </a:xfrm>
          <a:prstGeom prst="rect">
            <a:avLst/>
          </a:prstGeom>
          <a:noFill/>
        </p:spPr>
        <p:txBody>
          <a:bodyPr wrap="square">
            <a:spAutoFit/>
          </a:bodyPr>
          <a:lstStyle/>
          <a:p>
            <a:pPr>
              <a:defRPr/>
            </a:pPr>
            <a:endParaRPr lang="zh-CN" altLang="en-US" sz="1800" dirty="0">
              <a:solidFill>
                <a:srgbClr val="C00000"/>
              </a:solidFill>
              <a:latin typeface="方正宋刻本秀楷简体" panose="02000000000000000000" pitchFamily="2" charset="-122"/>
              <a:ea typeface="方正宋刻本秀楷简体" panose="02000000000000000000" pitchFamily="2" charset="-122"/>
            </a:endParaRPr>
          </a:p>
        </p:txBody>
      </p:sp>
      <p:sp>
        <p:nvSpPr>
          <p:cNvPr id="23" name="文本框 22"/>
          <p:cNvSpPr txBox="1"/>
          <p:nvPr/>
        </p:nvSpPr>
        <p:spPr>
          <a:xfrm>
            <a:off x="5595582" y="4563769"/>
            <a:ext cx="5779879" cy="1216743"/>
          </a:xfrm>
          <a:prstGeom prst="rect">
            <a:avLst/>
          </a:prstGeom>
          <a:noFill/>
        </p:spPr>
        <p:txBody>
          <a:bodyPr wrap="square">
            <a:spAutoFit/>
          </a:bodyPr>
          <a:lstStyle/>
          <a:p>
            <a:pPr>
              <a:lnSpc>
                <a:spcPct val="150000"/>
              </a:lnSpc>
              <a:defRPr/>
            </a:pPr>
            <a:r>
              <a:rPr lang="zh-CN" altLang="en-US" sz="2600" dirty="0">
                <a:latin typeface="Times New Roman" panose="02020603050405020304" pitchFamily="18" charset="0"/>
                <a:ea typeface="黑体" panose="02010609060101010101" pitchFamily="49" charset="-122"/>
                <a:cs typeface="Times New Roman" panose="02020603050405020304" pitchFamily="18" charset="0"/>
              </a:rPr>
              <a:t>　　到</a:t>
            </a:r>
            <a:r>
              <a:rPr lang="en-US" altLang="zh-CN" sz="2600" dirty="0">
                <a:latin typeface="Times New Roman" panose="02020603050405020304" pitchFamily="18" charset="0"/>
                <a:ea typeface="黑体" panose="02010609060101010101" pitchFamily="49" charset="-122"/>
                <a:cs typeface="Times New Roman" panose="02020603050405020304" pitchFamily="18" charset="0"/>
              </a:rPr>
              <a:t>19</a:t>
            </a:r>
            <a:r>
              <a:rPr lang="zh-CN" altLang="en-US" sz="2600" dirty="0">
                <a:latin typeface="Times New Roman" panose="02020603050405020304" pitchFamily="18" charset="0"/>
                <a:ea typeface="黑体" panose="02010609060101010101" pitchFamily="49" charset="-122"/>
                <a:cs typeface="Times New Roman" panose="02020603050405020304" pitchFamily="18" charset="0"/>
              </a:rPr>
              <a:t>世纪</a:t>
            </a:r>
            <a:r>
              <a:rPr lang="en-US" altLang="zh-CN" sz="2600" dirty="0">
                <a:latin typeface="Times New Roman" panose="02020603050405020304" pitchFamily="18" charset="0"/>
                <a:ea typeface="黑体" panose="02010609060101010101" pitchFamily="49" charset="-122"/>
                <a:cs typeface="Times New Roman" panose="02020603050405020304" pitchFamily="18" charset="0"/>
              </a:rPr>
              <a:t>30</a:t>
            </a:r>
            <a:r>
              <a:rPr lang="zh-CN" altLang="en-US" sz="2600" dirty="0">
                <a:latin typeface="Times New Roman" panose="02020603050405020304" pitchFamily="18" charset="0"/>
                <a:ea typeface="黑体" panose="02010609060101010101" pitchFamily="49" charset="-122"/>
                <a:cs typeface="Times New Roman" panose="02020603050405020304" pitchFamily="18" charset="0"/>
              </a:rPr>
              <a:t>年代，蒸汽机成为主要的动力来源 。</a:t>
            </a:r>
            <a:endParaRPr lang="zh-CN" altLang="en-US" sz="2600" dirty="0">
              <a:latin typeface="Times New Roman" panose="02020603050405020304" pitchFamily="18" charset="0"/>
              <a:ea typeface="黑体" panose="02010609060101010101" pitchFamily="49" charset="-122"/>
              <a:cs typeface="Times New Roman" panose="02020603050405020304" pitchFamily="18" charset="0"/>
            </a:endParaRPr>
          </a:p>
        </p:txBody>
      </p:sp>
      <p:pic>
        <p:nvPicPr>
          <p:cNvPr id="3" name="图片 2"/>
          <p:cNvPicPr>
            <a:picLocks noChangeAspect="1"/>
          </p:cNvPicPr>
          <p:nvPr>
            <p:custDataLst>
              <p:tags r:id="rId2"/>
            </p:custDataLst>
          </p:nvPr>
        </p:nvPicPr>
        <p:blipFill>
          <a:blip r:embed="rId3"/>
          <a:stretch>
            <a:fillRect/>
          </a:stretch>
        </p:blipFill>
        <p:spPr>
          <a:xfrm>
            <a:off x="4895850" y="6468110"/>
            <a:ext cx="7296150" cy="35242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p:tgtEl>
                                          <p:spTgt spid="12"/>
                                        </p:tgtEl>
                                        <p:attrNameLst>
                                          <p:attrName>ppt_y</p:attrName>
                                        </p:attrNameLst>
                                      </p:cBhvr>
                                      <p:tavLst>
                                        <p:tav tm="0">
                                          <p:val>
                                            <p:strVal val="#ppt_y+#ppt_h*1.125000"/>
                                          </p:val>
                                        </p:tav>
                                        <p:tav tm="100000">
                                          <p:val>
                                            <p:strVal val="#ppt_y"/>
                                          </p:val>
                                        </p:tav>
                                      </p:tavLst>
                                    </p:anim>
                                    <p:animEffect transition="in" filter="wipe(up)">
                                      <p:cBhvr>
                                        <p:cTn id="8" dur="500"/>
                                        <p:tgtEl>
                                          <p:spTgt spid="12"/>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p:tgtEl>
                                          <p:spTgt spid="16"/>
                                        </p:tgtEl>
                                        <p:attrNameLst>
                                          <p:attrName>ppt_y</p:attrName>
                                        </p:attrNameLst>
                                      </p:cBhvr>
                                      <p:tavLst>
                                        <p:tav tm="0">
                                          <p:val>
                                            <p:strVal val="#ppt_y+#ppt_h*1.125000"/>
                                          </p:val>
                                        </p:tav>
                                        <p:tav tm="100000">
                                          <p:val>
                                            <p:strVal val="#ppt_y"/>
                                          </p:val>
                                        </p:tav>
                                      </p:tavLst>
                                    </p:anim>
                                    <p:animEffect transition="in" filter="wipe(up)">
                                      <p:cBhvr>
                                        <p:cTn id="14" dur="500"/>
                                        <p:tgtEl>
                                          <p:spTgt spid="16"/>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p:tgtEl>
                                          <p:spTgt spid="23"/>
                                        </p:tgtEl>
                                        <p:attrNameLst>
                                          <p:attrName>ppt_y</p:attrName>
                                        </p:attrNameLst>
                                      </p:cBhvr>
                                      <p:tavLst>
                                        <p:tav tm="0">
                                          <p:val>
                                            <p:strVal val="#ppt_y+#ppt_h*1.125000"/>
                                          </p:val>
                                        </p:tav>
                                        <p:tav tm="100000">
                                          <p:val>
                                            <p:strVal val="#ppt_y"/>
                                          </p:val>
                                        </p:tav>
                                      </p:tavLst>
                                    </p:anim>
                                    <p:animEffect transition="in" filter="wipe(up)">
                                      <p:cBhvr>
                                        <p:cTn id="2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6" grpId="0"/>
      <p:bldP spid="2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559556" y="969320"/>
            <a:ext cx="3916909" cy="5393282"/>
          </a:xfrm>
          <a:prstGeom prst="rect">
            <a:avLst/>
          </a:prstGeom>
          <a:ln>
            <a:solidFill>
              <a:schemeClr val="tx1"/>
            </a:solidFill>
          </a:ln>
        </p:spPr>
      </p:pic>
      <p:sp>
        <p:nvSpPr>
          <p:cNvPr id="3" name="文本框 2"/>
          <p:cNvSpPr txBox="1"/>
          <p:nvPr/>
        </p:nvSpPr>
        <p:spPr>
          <a:xfrm>
            <a:off x="5121323" y="2247309"/>
            <a:ext cx="5983362" cy="3093154"/>
          </a:xfrm>
          <a:prstGeom prst="rect">
            <a:avLst/>
          </a:prstGeom>
          <a:noFill/>
        </p:spPr>
        <p:txBody>
          <a:bodyPr wrap="square">
            <a:spAutoFit/>
          </a:bodyPr>
          <a:lstStyle/>
          <a:p>
            <a:pPr algn="just">
              <a:lnSpc>
                <a:spcPct val="150000"/>
              </a:lnSpc>
            </a:pPr>
            <a:r>
              <a:rPr lang="zh-CN" altLang="en-US" sz="2600" dirty="0">
                <a:ea typeface="黑体" panose="02010609060101010101" pitchFamily="49" charset="-122"/>
              </a:rPr>
              <a:t>　　早期的工厂基本上都用水作动力，所以工厂一般都设在水流湍急的乡村而不是城市。瓦特蒸汽机提供了更有效便捷的动力，从此，工厂可以设在远离河流的地方，工厂的规模也变得更大。</a:t>
            </a:r>
            <a:endParaRPr lang="zh-CN" altLang="en-US" sz="2600" dirty="0">
              <a:ea typeface="黑体" panose="02010609060101010101" pitchFamily="49" charset="-122"/>
            </a:endParaRPr>
          </a:p>
        </p:txBody>
      </p:sp>
      <p:pic>
        <p:nvPicPr>
          <p:cNvPr id="4" name="图片 3"/>
          <p:cNvPicPr>
            <a:picLocks noChangeAspect="1"/>
          </p:cNvPicPr>
          <p:nvPr>
            <p:custDataLst>
              <p:tags r:id="rId2"/>
            </p:custDataLst>
          </p:nvPr>
        </p:nvPicPr>
        <p:blipFill>
          <a:blip r:embed="rId3"/>
          <a:stretch>
            <a:fillRect/>
          </a:stretch>
        </p:blipFill>
        <p:spPr>
          <a:xfrm>
            <a:off x="4895850" y="6468110"/>
            <a:ext cx="7296150" cy="35242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781661" y="1739023"/>
            <a:ext cx="4493723" cy="3379954"/>
          </a:xfrm>
          <a:prstGeom prst="rect">
            <a:avLst/>
          </a:prstGeom>
        </p:spPr>
      </p:pic>
      <p:sp>
        <p:nvSpPr>
          <p:cNvPr id="4" name="文本框 3"/>
          <p:cNvSpPr txBox="1"/>
          <p:nvPr/>
        </p:nvSpPr>
        <p:spPr>
          <a:xfrm>
            <a:off x="400892" y="5163185"/>
            <a:ext cx="5255260" cy="429895"/>
          </a:xfrm>
          <a:prstGeom prst="rect">
            <a:avLst/>
          </a:prstGeom>
          <a:noFill/>
        </p:spPr>
        <p:txBody>
          <a:bodyPr wrap="square" rtlCol="0">
            <a:spAutoFit/>
          </a:bodyPr>
          <a:lstStyle/>
          <a:p>
            <a:pPr algn="ctr"/>
            <a:r>
              <a:rPr lang="en-US" altLang="zh-CN" sz="22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en-US" sz="2200" b="1" dirty="0">
                <a:latin typeface="Times New Roman" panose="02020603050405020304" pitchFamily="18" charset="0"/>
                <a:ea typeface="仿宋" panose="02010609060101010101" pitchFamily="49" charset="-122"/>
                <a:cs typeface="Times New Roman" panose="02020603050405020304" pitchFamily="18" charset="0"/>
              </a:rPr>
              <a:t>使用蒸汽机为动力的工厂（绘画作品）</a:t>
            </a:r>
            <a:endParaRPr lang="zh-CN" altLang="en-US" sz="2200" b="1" dirty="0">
              <a:latin typeface="Times New Roman" panose="02020603050405020304" pitchFamily="18" charset="0"/>
              <a:ea typeface="仿宋" panose="02010609060101010101" pitchFamily="49" charset="-122"/>
              <a:cs typeface="Times New Roman" panose="02020603050405020304" pitchFamily="18" charset="0"/>
            </a:endParaRPr>
          </a:p>
        </p:txBody>
      </p:sp>
      <p:pic>
        <p:nvPicPr>
          <p:cNvPr id="5" name="图片 4"/>
          <p:cNvPicPr>
            <a:picLocks noChangeAspect="1"/>
          </p:cNvPicPr>
          <p:nvPr/>
        </p:nvPicPr>
        <p:blipFill>
          <a:blip r:embed="rId2"/>
          <a:stretch>
            <a:fillRect/>
          </a:stretch>
        </p:blipFill>
        <p:spPr>
          <a:xfrm>
            <a:off x="6096000" y="1739023"/>
            <a:ext cx="5430157" cy="3379954"/>
          </a:xfrm>
          <a:prstGeom prst="rect">
            <a:avLst/>
          </a:prstGeom>
        </p:spPr>
      </p:pic>
      <p:sp>
        <p:nvSpPr>
          <p:cNvPr id="6" name="文本框 5"/>
          <p:cNvSpPr txBox="1"/>
          <p:nvPr/>
        </p:nvSpPr>
        <p:spPr>
          <a:xfrm>
            <a:off x="6096000" y="5162978"/>
            <a:ext cx="5430156" cy="430887"/>
          </a:xfrm>
          <a:prstGeom prst="rect">
            <a:avLst/>
          </a:prstGeom>
          <a:noFill/>
        </p:spPr>
        <p:txBody>
          <a:bodyPr wrap="square" rtlCol="0">
            <a:spAutoFit/>
          </a:bodyPr>
          <a:lstStyle/>
          <a:p>
            <a:pPr algn="ctr"/>
            <a:r>
              <a:rPr lang="en-US" altLang="zh-CN" sz="2200" b="1" dirty="0">
                <a:latin typeface="Times New Roman" panose="02020603050405020304" pitchFamily="18" charset="0"/>
                <a:ea typeface="仿宋" panose="02010609060101010101" pitchFamily="49" charset="-122"/>
                <a:cs typeface="Times New Roman" panose="02020603050405020304" pitchFamily="18" charset="0"/>
              </a:rPr>
              <a:t>◎19</a:t>
            </a:r>
            <a:r>
              <a:rPr lang="zh-CN" altLang="en-US" sz="2200" b="1" dirty="0">
                <a:latin typeface="Times New Roman" panose="02020603050405020304" pitchFamily="18" charset="0"/>
                <a:ea typeface="仿宋" panose="02010609060101010101" pitchFamily="49" charset="-122"/>
                <a:cs typeface="Times New Roman" panose="02020603050405020304" pitchFamily="18" charset="0"/>
              </a:rPr>
              <a:t>世纪早期使用蒸汽机的英国煤矿</a:t>
            </a:r>
            <a:endParaRPr lang="zh-CN" altLang="en-US" sz="2200" b="1" dirty="0">
              <a:latin typeface="Times New Roman" panose="02020603050405020304" pitchFamily="18" charset="0"/>
              <a:ea typeface="仿宋" panose="02010609060101010101" pitchFamily="49" charset="-122"/>
              <a:cs typeface="Times New Roman" panose="02020603050405020304" pitchFamily="18" charset="0"/>
            </a:endParaRPr>
          </a:p>
        </p:txBody>
      </p:sp>
      <p:pic>
        <p:nvPicPr>
          <p:cNvPr id="7" name="图片 6"/>
          <p:cNvPicPr>
            <a:picLocks noChangeAspect="1"/>
          </p:cNvPicPr>
          <p:nvPr>
            <p:custDataLst>
              <p:tags r:id="rId3"/>
            </p:custDataLst>
          </p:nvPr>
        </p:nvPicPr>
        <p:blipFill>
          <a:blip r:embed="rId4"/>
          <a:stretch>
            <a:fillRect/>
          </a:stretch>
        </p:blipFill>
        <p:spPr>
          <a:xfrm>
            <a:off x="4895850" y="6468110"/>
            <a:ext cx="7296150" cy="35242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668839" y="1732625"/>
            <a:ext cx="10854322" cy="3091815"/>
          </a:xfrm>
          <a:prstGeom prst="rect">
            <a:avLst/>
          </a:prstGeom>
          <a:solidFill>
            <a:schemeClr val="bg1">
              <a:lumMod val="95000"/>
            </a:schemeClr>
          </a:solidFill>
          <a:ln w="12700">
            <a:solidFill>
              <a:schemeClr val="bg1">
                <a:lumMod val="85000"/>
              </a:schemeClr>
            </a:solidFill>
            <a:prstDash val="dash"/>
          </a:ln>
        </p:spPr>
        <p:txBody>
          <a:bodyPr wrap="square">
            <a:spAutoFit/>
          </a:bodyPr>
          <a:lstStyle/>
          <a:p>
            <a:pPr>
              <a:lnSpc>
                <a:spcPct val="150000"/>
              </a:lnSpc>
            </a:pPr>
            <a:r>
              <a:rPr lang="zh-CN" altLang="en-US" sz="2600" dirty="0">
                <a:latin typeface="Times New Roman" panose="02020603050405020304" pitchFamily="18" charset="0"/>
                <a:ea typeface="黑体" panose="02010609060101010101" pitchFamily="49" charset="-122"/>
                <a:cs typeface="Times New Roman" panose="02020603050405020304" pitchFamily="18" charset="0"/>
              </a:rPr>
              <a:t>　　蒸汽机的历史意义，无论怎样夸大也不为过。它提供了治理和利用热能、为机械供给推动力的手段，因而结束了人类对畜力、风力和水力的由来已久的依赖。</a:t>
            </a:r>
            <a:r>
              <a:rPr lang="en-US" altLang="zh-CN" sz="2600" dirty="0">
                <a:latin typeface="黑体" panose="02010609060101010101" pitchFamily="49" charset="-122"/>
                <a:ea typeface="黑体" panose="02010609060101010101" pitchFamily="49" charset="-122"/>
                <a:cs typeface="Times New Roman" panose="02020603050405020304" pitchFamily="18" charset="0"/>
              </a:rPr>
              <a:t>……</a:t>
            </a:r>
            <a:r>
              <a:rPr lang="zh-CN" altLang="en-US" sz="2600" dirty="0">
                <a:latin typeface="Times New Roman" panose="02020603050405020304" pitchFamily="18" charset="0"/>
                <a:ea typeface="黑体" panose="02010609060101010101" pitchFamily="49" charset="-122"/>
                <a:cs typeface="Times New Roman" panose="02020603050405020304" pitchFamily="18" charset="0"/>
              </a:rPr>
              <a:t>实际上，可以说，</a:t>
            </a:r>
            <a:r>
              <a:rPr lang="en-US" altLang="zh-CN" sz="2600" dirty="0">
                <a:latin typeface="Times New Roman" panose="02020603050405020304" pitchFamily="18" charset="0"/>
                <a:ea typeface="黑体" panose="02010609060101010101" pitchFamily="49" charset="-122"/>
                <a:cs typeface="Times New Roman" panose="02020603050405020304" pitchFamily="18" charset="0"/>
              </a:rPr>
              <a:t>19</a:t>
            </a:r>
            <a:r>
              <a:rPr lang="zh-CN" altLang="en-US" sz="2600" dirty="0">
                <a:latin typeface="Times New Roman" panose="02020603050405020304" pitchFamily="18" charset="0"/>
                <a:ea typeface="黑体" panose="02010609060101010101" pitchFamily="49" charset="-122"/>
                <a:cs typeface="Times New Roman" panose="02020603050405020304" pitchFamily="18" charset="0"/>
              </a:rPr>
              <a:t>世纪欧洲对世界的支配与其说是以其他任何一种手段或力量为基础，不如说是以蒸汽机为基础。  </a:t>
            </a:r>
            <a:endParaRPr lang="zh-CN" altLang="en-US" sz="2600" dirty="0">
              <a:latin typeface="Times New Roman" panose="02020603050405020304" pitchFamily="18" charset="0"/>
              <a:ea typeface="黑体" panose="02010609060101010101" pitchFamily="49" charset="-122"/>
              <a:cs typeface="Times New Roman" panose="02020603050405020304" pitchFamily="18" charset="0"/>
            </a:endParaRPr>
          </a:p>
          <a:p>
            <a:pPr algn="r">
              <a:lnSpc>
                <a:spcPct val="150000"/>
              </a:lnSpc>
            </a:pPr>
            <a:r>
              <a:rPr lang="en-US" altLang="zh-CN" sz="2600"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600" dirty="0">
                <a:latin typeface="黑体" panose="02010609060101010101" pitchFamily="49" charset="-122"/>
                <a:ea typeface="黑体" panose="02010609060101010101" pitchFamily="49" charset="-122"/>
                <a:cs typeface="楷体" panose="02010609060101010101" pitchFamily="49" charset="-122"/>
                <a:sym typeface="+mn-ea"/>
              </a:rPr>
              <a:t>[</a:t>
            </a:r>
            <a:r>
              <a:rPr lang="zh-CN" altLang="en-US" sz="2600" dirty="0">
                <a:latin typeface="黑体" panose="02010609060101010101" pitchFamily="49" charset="-122"/>
                <a:ea typeface="黑体" panose="02010609060101010101" pitchFamily="49" charset="-122"/>
                <a:cs typeface="楷体" panose="02010609060101010101" pitchFamily="49" charset="-122"/>
                <a:sym typeface="+mn-ea"/>
              </a:rPr>
              <a:t>美</a:t>
            </a:r>
            <a:r>
              <a:rPr lang="en-US" altLang="zh-CN" sz="2600" dirty="0">
                <a:latin typeface="黑体" panose="02010609060101010101" pitchFamily="49" charset="-122"/>
                <a:ea typeface="黑体" panose="02010609060101010101" pitchFamily="49" charset="-122"/>
                <a:cs typeface="楷体" panose="02010609060101010101" pitchFamily="49" charset="-122"/>
                <a:sym typeface="+mn-ea"/>
              </a:rPr>
              <a:t>]</a:t>
            </a:r>
            <a:r>
              <a:rPr lang="zh-CN" altLang="en-US" sz="2600" dirty="0">
                <a:latin typeface="Times New Roman" panose="02020603050405020304" pitchFamily="18" charset="0"/>
                <a:ea typeface="黑体" panose="02010609060101010101" pitchFamily="49" charset="-122"/>
                <a:cs typeface="Times New Roman" panose="02020603050405020304" pitchFamily="18" charset="0"/>
              </a:rPr>
              <a:t>斯塔夫里阿诺斯</a:t>
            </a:r>
            <a:r>
              <a:rPr lang="en-US" altLang="zh-CN" sz="2600"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600" dirty="0">
                <a:latin typeface="Times New Roman" panose="02020603050405020304" pitchFamily="18" charset="0"/>
                <a:ea typeface="黑体" panose="02010609060101010101" pitchFamily="49" charset="-122"/>
                <a:cs typeface="Times New Roman" panose="02020603050405020304" pitchFamily="18" charset="0"/>
              </a:rPr>
              <a:t>全球通史</a:t>
            </a:r>
            <a:r>
              <a:rPr lang="en-US" altLang="zh-CN" sz="2600" dirty="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600"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7" name="文本框 6"/>
          <p:cNvSpPr txBox="1"/>
          <p:nvPr/>
        </p:nvSpPr>
        <p:spPr>
          <a:xfrm>
            <a:off x="668839" y="5024057"/>
            <a:ext cx="10854321" cy="1224118"/>
          </a:xfrm>
          <a:prstGeom prst="rect">
            <a:avLst/>
          </a:prstGeom>
          <a:noFill/>
        </p:spPr>
        <p:txBody>
          <a:bodyPr wrap="square">
            <a:spAutoFit/>
          </a:bodyPr>
          <a:lstStyle/>
          <a:p>
            <a:pPr>
              <a:lnSpc>
                <a:spcPct val="150000"/>
              </a:lnSpc>
            </a:pPr>
            <a:r>
              <a:rPr lang="zh-CN" altLang="en-US" sz="2600" b="1" dirty="0">
                <a:ea typeface="黑体" panose="02010609060101010101" pitchFamily="49" charset="-122"/>
              </a:rPr>
              <a:t>　　蒸汽机的广泛应用是生产领域的一次意义重大的飞跃，它极大地提高</a:t>
            </a:r>
            <a:r>
              <a:rPr lang="zh-CN" altLang="en-US" sz="2600" b="1" dirty="0" smtClean="0">
                <a:ea typeface="黑体" panose="02010609060101010101" pitchFamily="49" charset="-122"/>
              </a:rPr>
              <a:t>了生产力，</a:t>
            </a:r>
            <a:r>
              <a:rPr lang="zh-CN" altLang="en-US" sz="2600" b="1" dirty="0">
                <a:ea typeface="黑体" panose="02010609060101010101" pitchFamily="49" charset="-122"/>
              </a:rPr>
              <a:t>使工业革命得以更快地向纵深发展。</a:t>
            </a:r>
            <a:endParaRPr lang="zh-CN" altLang="en-US" sz="2600" b="1" dirty="0">
              <a:ea typeface="黑体" panose="02010609060101010101" pitchFamily="49" charset="-122"/>
            </a:endParaRPr>
          </a:p>
        </p:txBody>
      </p:sp>
      <p:sp>
        <p:nvSpPr>
          <p:cNvPr id="8" name="文本框 7"/>
          <p:cNvSpPr txBox="1">
            <a:spLocks noChangeArrowheads="1"/>
          </p:cNvSpPr>
          <p:nvPr/>
        </p:nvSpPr>
        <p:spPr bwMode="auto">
          <a:xfrm>
            <a:off x="3778404" y="1030845"/>
            <a:ext cx="4350820" cy="544830"/>
          </a:xfrm>
          <a:prstGeom prst="roundRect">
            <a:avLst/>
          </a:prstGeom>
          <a:solidFill>
            <a:srgbClr val="108B96"/>
          </a:solidFill>
          <a:ln w="9525">
            <a:noFill/>
            <a:miter lim="800000"/>
          </a:ln>
        </p:spPr>
        <p:txBody>
          <a:bodyPr wrap="square">
            <a:spAutoFit/>
          </a:bodyPr>
          <a:lstStyle>
            <a:lvl1pPr eaLnBrk="0" hangingPunct="0">
              <a:defRPr sz="3600" b="1">
                <a:solidFill>
                  <a:srgbClr val="990033"/>
                </a:solidFill>
                <a:latin typeface="Arial" panose="020B0604020202020204" pitchFamily="34" charset="0"/>
                <a:ea typeface="微软雅黑" panose="020B0503020204020204" pitchFamily="34" charset="-122"/>
              </a:defRPr>
            </a:lvl1pPr>
            <a:lvl2pPr marL="742950" indent="-285750" eaLnBrk="0" hangingPunct="0">
              <a:defRPr sz="3600" b="1">
                <a:solidFill>
                  <a:srgbClr val="990033"/>
                </a:solidFill>
                <a:latin typeface="Arial" panose="020B0604020202020204" pitchFamily="34" charset="0"/>
                <a:ea typeface="微软雅黑" panose="020B0503020204020204" pitchFamily="34" charset="-122"/>
              </a:defRPr>
            </a:lvl2pPr>
            <a:lvl3pPr marL="1143000" indent="-228600" eaLnBrk="0" hangingPunct="0">
              <a:defRPr sz="3600" b="1">
                <a:solidFill>
                  <a:srgbClr val="990033"/>
                </a:solidFill>
                <a:latin typeface="Arial" panose="020B0604020202020204" pitchFamily="34" charset="0"/>
                <a:ea typeface="微软雅黑" panose="020B0503020204020204" pitchFamily="34" charset="-122"/>
              </a:defRPr>
            </a:lvl3pPr>
            <a:lvl4pPr marL="1600200" indent="-228600" eaLnBrk="0" hangingPunct="0">
              <a:defRPr sz="3600" b="1">
                <a:solidFill>
                  <a:srgbClr val="990033"/>
                </a:solidFill>
                <a:latin typeface="Arial" panose="020B0604020202020204" pitchFamily="34" charset="0"/>
                <a:ea typeface="微软雅黑" panose="020B0503020204020204" pitchFamily="34" charset="-122"/>
              </a:defRPr>
            </a:lvl4pPr>
            <a:lvl5pPr marL="2057400" indent="-228600" eaLnBrk="0" hangingPunct="0">
              <a:defRPr sz="3600" b="1">
                <a:solidFill>
                  <a:srgbClr val="990033"/>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sz="3600" b="1">
                <a:solidFill>
                  <a:srgbClr val="990033"/>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sz="3600" b="1">
                <a:solidFill>
                  <a:srgbClr val="990033"/>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sz="3600" b="1">
                <a:solidFill>
                  <a:srgbClr val="990033"/>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sz="3600" b="1">
                <a:solidFill>
                  <a:srgbClr val="990033"/>
                </a:solidFill>
                <a:latin typeface="Arial" panose="020B0604020202020204" pitchFamily="34" charset="0"/>
                <a:ea typeface="微软雅黑" panose="020B0503020204020204" pitchFamily="34" charset="-122"/>
              </a:defRPr>
            </a:lvl9pPr>
          </a:lstStyle>
          <a:p>
            <a:pPr algn="ctr" eaLnBrk="1" hangingPunct="1"/>
            <a:r>
              <a:rPr lang="zh-CN" altLang="en-US" sz="2600" b="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人类进入“蒸汽时代”</a:t>
            </a:r>
            <a:endParaRPr lang="zh-CN" altLang="en-US" sz="2600" b="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pic>
        <p:nvPicPr>
          <p:cNvPr id="4" name="图片 3"/>
          <p:cNvPicPr>
            <a:picLocks noChangeAspect="1"/>
          </p:cNvPicPr>
          <p:nvPr>
            <p:custDataLst>
              <p:tags r:id="rId1"/>
            </p:custDataLst>
          </p:nvPr>
        </p:nvPicPr>
        <p:blipFill>
          <a:blip r:embed="rId2"/>
          <a:stretch>
            <a:fillRect/>
          </a:stretch>
        </p:blipFill>
        <p:spPr>
          <a:xfrm>
            <a:off x="4895850" y="6468110"/>
            <a:ext cx="7296150" cy="35242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ppt_y</p:attrName>
                                        </p:attrNameLst>
                                      </p:cBhvr>
                                      <p:tavLst>
                                        <p:tav tm="0">
                                          <p:val>
                                            <p:strVal val="#ppt_y+#ppt_h*1.125000"/>
                                          </p:val>
                                        </p:tav>
                                        <p:tav tm="100000">
                                          <p:val>
                                            <p:strVal val="#ppt_y"/>
                                          </p:val>
                                        </p:tav>
                                      </p:tavLst>
                                    </p:anim>
                                    <p:animEffect transition="in" filter="wipe(up)">
                                      <p:cBhvr>
                                        <p:cTn id="8" dur="500"/>
                                        <p:tgtEl>
                                          <p:spTgt spid="7"/>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p:tgtEl>
                                          <p:spTgt spid="8"/>
                                        </p:tgtEl>
                                        <p:attrNameLst>
                                          <p:attrName>ppt_y</p:attrName>
                                        </p:attrNameLst>
                                      </p:cBhvr>
                                      <p:tavLst>
                                        <p:tav tm="0">
                                          <p:val>
                                            <p:strVal val="#ppt_y+#ppt_h*1.125000"/>
                                          </p:val>
                                        </p:tav>
                                        <p:tav tm="100000">
                                          <p:val>
                                            <p:strVal val="#ppt_y"/>
                                          </p:val>
                                        </p:tav>
                                      </p:tavLst>
                                    </p:anim>
                                    <p:animEffect transition="in" filter="wipe(up)">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p:nvPr/>
        </p:nvSpPr>
        <p:spPr>
          <a:xfrm>
            <a:off x="768310" y="1311084"/>
            <a:ext cx="6303391" cy="531259"/>
          </a:xfrm>
          <a:prstGeom prst="rect">
            <a:avLst/>
          </a:prstGeom>
          <a:ln>
            <a:noFill/>
          </a:ln>
        </p:spPr>
        <p:txBody>
          <a:bodyPr vert="horz" lIns="91440" tIns="45720" rIns="91440" bIns="45720" rtlCol="0" anchor="b">
            <a:noAutofit/>
          </a:bodyPr>
          <a:lstStyle>
            <a:defPPr>
              <a:defRPr lang="zh-CN"/>
            </a:defPPr>
            <a:lvl1pPr>
              <a:lnSpc>
                <a:spcPct val="100000"/>
              </a:lnSpc>
              <a:spcBef>
                <a:spcPct val="0"/>
              </a:spcBef>
              <a:buNone/>
              <a:defRPr sz="2800" b="1">
                <a:solidFill>
                  <a:srgbClr val="C0444D"/>
                </a:solidFill>
                <a:latin typeface="Times New Roman" panose="02020603050405020304" pitchFamily="18" charset="0"/>
                <a:ea typeface="微软雅黑" panose="020B0503020204020204" pitchFamily="34" charset="-122"/>
                <a:cs typeface="Times New Roman" panose="02020603050405020304" pitchFamily="18" charset="0"/>
              </a:defRPr>
            </a:lvl1pPr>
          </a:lstStyle>
          <a:p>
            <a:r>
              <a:rPr lang="zh-CN" altLang="en-US" sz="3200" dirty="0">
                <a:solidFill>
                  <a:srgbClr val="FF0000"/>
                </a:solidFill>
                <a:latin typeface="黑体" panose="02010609060101010101" pitchFamily="49" charset="-122"/>
                <a:ea typeface="黑体" panose="02010609060101010101" pitchFamily="49" charset="-122"/>
              </a:rPr>
              <a:t>（三）工厂制度的确立</a:t>
            </a:r>
            <a:endParaRPr lang="zh-CN" altLang="en-US" sz="3200" dirty="0">
              <a:solidFill>
                <a:srgbClr val="FF0000"/>
              </a:solidFill>
              <a:latin typeface="黑体" panose="02010609060101010101" pitchFamily="49" charset="-122"/>
              <a:ea typeface="黑体" panose="02010609060101010101" pitchFamily="49" charset="-122"/>
            </a:endParaRPr>
          </a:p>
        </p:txBody>
      </p:sp>
      <p:sp>
        <p:nvSpPr>
          <p:cNvPr id="21" name="文本框 20"/>
          <p:cNvSpPr txBox="1"/>
          <p:nvPr/>
        </p:nvSpPr>
        <p:spPr>
          <a:xfrm>
            <a:off x="3064447" y="3379626"/>
            <a:ext cx="6093724" cy="369332"/>
          </a:xfrm>
          <a:prstGeom prst="rect">
            <a:avLst/>
          </a:prstGeom>
          <a:noFill/>
        </p:spPr>
        <p:txBody>
          <a:bodyPr wrap="square">
            <a:spAutoFit/>
          </a:bodyPr>
          <a:lstStyle/>
          <a:p>
            <a:pPr>
              <a:defRPr/>
            </a:pPr>
            <a:endParaRPr lang="zh-CN" altLang="en-US" sz="1800" dirty="0">
              <a:solidFill>
                <a:srgbClr val="C00000"/>
              </a:solidFill>
              <a:latin typeface="方正宋刻本秀楷简体" panose="02000000000000000000" pitchFamily="2" charset="-122"/>
              <a:ea typeface="方正宋刻本秀楷简体" panose="02000000000000000000" pitchFamily="2" charset="-122"/>
            </a:endParaRPr>
          </a:p>
        </p:txBody>
      </p:sp>
      <p:sp>
        <p:nvSpPr>
          <p:cNvPr id="13" name="矩形: 圆角 12"/>
          <p:cNvSpPr/>
          <p:nvPr/>
        </p:nvSpPr>
        <p:spPr>
          <a:xfrm>
            <a:off x="8511312" y="3356164"/>
            <a:ext cx="2105125" cy="1055608"/>
          </a:xfrm>
          <a:prstGeom prst="roundRect">
            <a:avLst/>
          </a:prstGeom>
          <a:solidFill>
            <a:srgbClr val="C13F48"/>
          </a:solidFill>
          <a:ln w="9525">
            <a:noFill/>
            <a:miter lim="800000"/>
          </a:ln>
        </p:spPr>
        <p:txBody>
          <a:bodyPr wrap="square">
            <a:spAutoFit/>
          </a:bodyPr>
          <a:lstStyle/>
          <a:p>
            <a:pPr algn="ctr"/>
            <a:r>
              <a:rPr lang="zh-CN" altLang="en-US" sz="28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现代工厂制度最终确立</a:t>
            </a:r>
            <a:endParaRPr lang="zh-CN" altLang="en-US" sz="28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14" name="矩形 13"/>
          <p:cNvSpPr/>
          <p:nvPr/>
        </p:nvSpPr>
        <p:spPr>
          <a:xfrm>
            <a:off x="3970928" y="2620941"/>
            <a:ext cx="1622247" cy="523220"/>
          </a:xfrm>
          <a:prstGeom prst="rect">
            <a:avLst/>
          </a:prstGeom>
          <a:noFill/>
        </p:spPr>
        <p:txBody>
          <a:bodyPr wrap="square">
            <a:spAutoFit/>
          </a:bodyPr>
          <a:lstStyle/>
          <a:p>
            <a:pPr lvl="0"/>
            <a:r>
              <a:rPr lang="zh-CN" altLang="en-US" sz="2800" dirty="0">
                <a:latin typeface="黑体" panose="02010609060101010101" pitchFamily="49" charset="-122"/>
                <a:ea typeface="黑体" panose="02010609060101010101" pitchFamily="49" charset="-122"/>
              </a:rPr>
              <a:t>手工劳动</a:t>
            </a:r>
            <a:endParaRPr lang="zh-CN" altLang="en-US" sz="2800" dirty="0">
              <a:latin typeface="黑体" panose="02010609060101010101" pitchFamily="49" charset="-122"/>
              <a:ea typeface="黑体" panose="02010609060101010101" pitchFamily="49" charset="-122"/>
            </a:endParaRPr>
          </a:p>
        </p:txBody>
      </p:sp>
      <p:sp>
        <p:nvSpPr>
          <p:cNvPr id="15" name="矩形 14"/>
          <p:cNvSpPr/>
          <p:nvPr/>
        </p:nvSpPr>
        <p:spPr>
          <a:xfrm>
            <a:off x="6386767" y="2620941"/>
            <a:ext cx="1980029" cy="523220"/>
          </a:xfrm>
          <a:prstGeom prst="rect">
            <a:avLst/>
          </a:prstGeom>
          <a:noFill/>
        </p:spPr>
        <p:txBody>
          <a:bodyPr wrap="none">
            <a:spAutoFit/>
          </a:bodyPr>
          <a:lstStyle/>
          <a:p>
            <a:pPr lvl="0"/>
            <a:r>
              <a:rPr lang="zh-CN" altLang="en-US" sz="2800" dirty="0">
                <a:solidFill>
                  <a:srgbClr val="C00000"/>
                </a:solidFill>
                <a:latin typeface="黑体" panose="02010609060101010101" pitchFamily="49" charset="-122"/>
                <a:ea typeface="黑体" panose="02010609060101010101" pitchFamily="49" charset="-122"/>
              </a:rPr>
              <a:t>大机器生产</a:t>
            </a:r>
            <a:endParaRPr lang="zh-CN" altLang="en-US" sz="2800" dirty="0">
              <a:solidFill>
                <a:srgbClr val="C00000"/>
              </a:solidFill>
              <a:latin typeface="黑体" panose="02010609060101010101" pitchFamily="49" charset="-122"/>
              <a:ea typeface="黑体" panose="02010609060101010101" pitchFamily="49" charset="-122"/>
            </a:endParaRPr>
          </a:p>
        </p:txBody>
      </p:sp>
      <p:sp>
        <p:nvSpPr>
          <p:cNvPr id="19" name="圆角矩形 4"/>
          <p:cNvSpPr txBox="1"/>
          <p:nvPr/>
        </p:nvSpPr>
        <p:spPr>
          <a:xfrm>
            <a:off x="3970928" y="4558636"/>
            <a:ext cx="1660792" cy="523882"/>
          </a:xfrm>
          <a:prstGeom prst="rect">
            <a:avLst/>
          </a:prstGeom>
          <a:noFill/>
        </p:spPr>
        <p:style>
          <a:lnRef idx="0">
            <a:scrgbClr r="0" g="0" b="0"/>
          </a:lnRef>
          <a:fillRef idx="0">
            <a:scrgbClr r="0" g="0" b="0"/>
          </a:fillRef>
          <a:effectRef idx="0">
            <a:scrgbClr r="0" g="0" b="0"/>
          </a:effectRef>
          <a:fontRef idx="minor">
            <a:schemeClr val="lt1"/>
          </a:fontRef>
        </p:style>
        <p:txBody>
          <a:bodyPr spcFirstLastPara="0" vert="horz" wrap="square" lIns="106680" tIns="106680" rIns="106680" bIns="106680" numCol="1" spcCol="1270" anchor="ctr" anchorCtr="0">
            <a:noAutofit/>
          </a:bodyPr>
          <a:lstStyle/>
          <a:p>
            <a:pPr lvl="0" algn="ctr" defTabSz="1244600" rtl="0">
              <a:lnSpc>
                <a:spcPct val="90000"/>
              </a:lnSpc>
              <a:spcBef>
                <a:spcPct val="0"/>
              </a:spcBef>
              <a:spcAft>
                <a:spcPct val="35000"/>
              </a:spcAft>
            </a:pPr>
            <a:r>
              <a:rPr lang="zh-CN" altLang="en-US" sz="2800" dirty="0">
                <a:solidFill>
                  <a:schemeClr val="tx1"/>
                </a:solidFill>
                <a:latin typeface="黑体" panose="02010609060101010101" pitchFamily="49" charset="-122"/>
                <a:ea typeface="黑体" panose="02010609060101010101" pitchFamily="49" charset="-122"/>
              </a:rPr>
              <a:t>手工</a:t>
            </a:r>
            <a:r>
              <a:rPr lang="zh-CN" altLang="en-US" sz="2800" kern="1200" dirty="0">
                <a:solidFill>
                  <a:schemeClr val="tx1"/>
                </a:solidFill>
                <a:effectLst/>
                <a:latin typeface="黑体" panose="02010609060101010101" pitchFamily="49" charset="-122"/>
                <a:ea typeface="黑体" panose="02010609060101010101" pitchFamily="49" charset="-122"/>
              </a:rPr>
              <a:t>工场</a:t>
            </a:r>
            <a:endParaRPr lang="zh-CN" altLang="en-US" sz="2800" kern="1200" dirty="0">
              <a:solidFill>
                <a:schemeClr val="tx1"/>
              </a:solidFill>
              <a:effectLst/>
              <a:latin typeface="黑体" panose="02010609060101010101" pitchFamily="49" charset="-122"/>
              <a:ea typeface="黑体" panose="02010609060101010101" pitchFamily="49" charset="-122"/>
            </a:endParaRPr>
          </a:p>
        </p:txBody>
      </p:sp>
      <p:sp>
        <p:nvSpPr>
          <p:cNvPr id="24" name="圆角矩形 4"/>
          <p:cNvSpPr txBox="1"/>
          <p:nvPr/>
        </p:nvSpPr>
        <p:spPr>
          <a:xfrm>
            <a:off x="5953444" y="4593850"/>
            <a:ext cx="1980029" cy="453455"/>
          </a:xfrm>
          <a:prstGeom prst="rect">
            <a:avLst/>
          </a:prstGeom>
          <a:noFill/>
        </p:spPr>
        <p:style>
          <a:lnRef idx="0">
            <a:scrgbClr r="0" g="0" b="0"/>
          </a:lnRef>
          <a:fillRef idx="0">
            <a:scrgbClr r="0" g="0" b="0"/>
          </a:fillRef>
          <a:effectRef idx="0">
            <a:scrgbClr r="0" g="0" b="0"/>
          </a:effectRef>
          <a:fontRef idx="minor">
            <a:schemeClr val="lt1"/>
          </a:fontRef>
        </p:style>
        <p:txBody>
          <a:bodyPr spcFirstLastPara="0" vert="horz" wrap="square" lIns="106680" tIns="106680" rIns="106680" bIns="106680" numCol="1" spcCol="1270" anchor="ctr" anchorCtr="0">
            <a:noAutofit/>
          </a:bodyPr>
          <a:lstStyle/>
          <a:p>
            <a:pPr lvl="0" algn="ctr" defTabSz="1244600" rtl="0">
              <a:lnSpc>
                <a:spcPct val="90000"/>
              </a:lnSpc>
              <a:spcBef>
                <a:spcPct val="0"/>
              </a:spcBef>
              <a:spcAft>
                <a:spcPct val="35000"/>
              </a:spcAft>
            </a:pPr>
            <a:r>
              <a:rPr lang="zh-CN" altLang="en-US" sz="2800" kern="1200" dirty="0">
                <a:solidFill>
                  <a:srgbClr val="C00000"/>
                </a:solidFill>
                <a:latin typeface="黑体" panose="02010609060101010101" pitchFamily="49" charset="-122"/>
                <a:ea typeface="黑体" panose="02010609060101010101" pitchFamily="49" charset="-122"/>
              </a:rPr>
              <a:t>工厂</a:t>
            </a:r>
            <a:endParaRPr lang="zh-CN" altLang="en-US" sz="2800" kern="1200" dirty="0">
              <a:solidFill>
                <a:srgbClr val="C00000"/>
              </a:solidFill>
              <a:latin typeface="黑体" panose="02010609060101010101" pitchFamily="49" charset="-122"/>
              <a:ea typeface="黑体" panose="02010609060101010101" pitchFamily="49" charset="-122"/>
            </a:endParaRPr>
          </a:p>
        </p:txBody>
      </p:sp>
      <p:sp>
        <p:nvSpPr>
          <p:cNvPr id="27" name="燕尾形 4"/>
          <p:cNvSpPr txBox="1"/>
          <p:nvPr/>
        </p:nvSpPr>
        <p:spPr>
          <a:xfrm>
            <a:off x="1177645" y="4555626"/>
            <a:ext cx="2393530" cy="529902"/>
          </a:xfrm>
          <a:prstGeom prst="roundRect">
            <a:avLst/>
          </a:prstGeom>
          <a:solidFill>
            <a:srgbClr val="C13F48"/>
          </a:solidFill>
        </p:spPr>
        <p:style>
          <a:lnRef idx="0">
            <a:scrgbClr r="0" g="0" b="0"/>
          </a:lnRef>
          <a:fillRef idx="0">
            <a:scrgbClr r="0" g="0" b="0"/>
          </a:fillRef>
          <a:effectRef idx="0">
            <a:scrgbClr r="0" g="0" b="0"/>
          </a:effectRef>
          <a:fontRef idx="minor">
            <a:schemeClr val="lt1"/>
          </a:fontRef>
        </p:style>
        <p:txBody>
          <a:bodyPr spcFirstLastPara="0" vert="horz" wrap="square" lIns="35560" tIns="17780" rIns="0" bIns="17780" numCol="1" spcCol="1270" anchor="ctr" anchorCtr="0">
            <a:noAutofit/>
          </a:bodyPr>
          <a:lstStyle/>
          <a:p>
            <a:pPr lvl="0" algn="ctr" defTabSz="1244600" rtl="0">
              <a:lnSpc>
                <a:spcPct val="90000"/>
              </a:lnSpc>
              <a:spcBef>
                <a:spcPct val="0"/>
              </a:spcBef>
              <a:spcAft>
                <a:spcPct val="35000"/>
              </a:spcAft>
            </a:pPr>
            <a:r>
              <a:rPr lang="zh-CN" sz="2800" kern="12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生产组织形式</a:t>
            </a:r>
            <a:endParaRPr lang="zh-CN" sz="2800" kern="12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28" name="燕尾形箭头 23"/>
          <p:cNvSpPr/>
          <p:nvPr/>
        </p:nvSpPr>
        <p:spPr>
          <a:xfrm>
            <a:off x="5872935" y="2696016"/>
            <a:ext cx="468860" cy="373071"/>
          </a:xfrm>
          <a:prstGeom prst="notchedRightArrow">
            <a:avLst/>
          </a:prstGeom>
        </p:spPr>
        <p:style>
          <a:lnRef idx="0">
            <a:srgbClr val="FFFFFF"/>
          </a:lnRef>
          <a:fillRef idx="1">
            <a:prstClr val="black"/>
          </a:fillRef>
          <a:effectRef idx="0">
            <a:srgbClr val="FFFFFF"/>
          </a:effectRef>
          <a:fontRef idx="minor">
            <a:schemeClr val="lt1"/>
          </a:fontRef>
        </p:style>
        <p:txBody>
          <a:bodyPr rtlCol="0" anchor="ctr"/>
          <a:lstStyle/>
          <a:p>
            <a:pPr algn="ctr"/>
            <a:endParaRPr lang="zh-CN" altLang="en-US">
              <a:latin typeface="黑体" panose="02010609060101010101" pitchFamily="49" charset="-122"/>
              <a:ea typeface="黑体" panose="02010609060101010101" pitchFamily="49" charset="-122"/>
            </a:endParaRPr>
          </a:p>
        </p:txBody>
      </p:sp>
      <p:sp>
        <p:nvSpPr>
          <p:cNvPr id="29" name="燕尾形箭头 36"/>
          <p:cNvSpPr/>
          <p:nvPr/>
        </p:nvSpPr>
        <p:spPr>
          <a:xfrm>
            <a:off x="5909447" y="4634042"/>
            <a:ext cx="468860" cy="373071"/>
          </a:xfrm>
          <a:prstGeom prst="notchedRightArrow">
            <a:avLst/>
          </a:prstGeom>
        </p:spPr>
        <p:style>
          <a:lnRef idx="0">
            <a:srgbClr val="FFFFFF"/>
          </a:lnRef>
          <a:fillRef idx="1">
            <a:prstClr val="black"/>
          </a:fillRef>
          <a:effectRef idx="0">
            <a:srgbClr val="FFFFFF"/>
          </a:effectRef>
          <a:fontRef idx="minor">
            <a:schemeClr val="lt1"/>
          </a:fontRef>
        </p:style>
        <p:txBody>
          <a:bodyPr rtlCol="0" anchor="ctr"/>
          <a:lstStyle/>
          <a:p>
            <a:pPr algn="ctr"/>
            <a:endParaRPr lang="zh-CN" altLang="en-US">
              <a:latin typeface="黑体" panose="02010609060101010101" pitchFamily="49" charset="-122"/>
              <a:ea typeface="黑体" panose="02010609060101010101" pitchFamily="49" charset="-122"/>
            </a:endParaRPr>
          </a:p>
        </p:txBody>
      </p:sp>
      <p:cxnSp>
        <p:nvCxnSpPr>
          <p:cNvPr id="30" name="直接箭头连接符 29"/>
          <p:cNvCxnSpPr/>
          <p:nvPr/>
        </p:nvCxnSpPr>
        <p:spPr>
          <a:xfrm>
            <a:off x="7729557" y="3240066"/>
            <a:ext cx="637239" cy="533268"/>
          </a:xfrm>
          <a:prstGeom prst="straightConnector1">
            <a:avLst/>
          </a:prstGeom>
          <a:ln w="38100">
            <a:solidFill>
              <a:schemeClr val="tx1"/>
            </a:solidFill>
            <a:tailEnd type="triangle"/>
          </a:ln>
        </p:spPr>
        <p:style>
          <a:lnRef idx="1">
            <a:schemeClr val="dk1"/>
          </a:lnRef>
          <a:fillRef idx="0">
            <a:schemeClr val="dk1"/>
          </a:fillRef>
          <a:effectRef idx="0">
            <a:schemeClr val="dk1"/>
          </a:effectRef>
          <a:fontRef idx="minor">
            <a:schemeClr val="tx1"/>
          </a:fontRef>
        </p:style>
      </p:cxnSp>
      <p:cxnSp>
        <p:nvCxnSpPr>
          <p:cNvPr id="31" name="直接箭头连接符 30"/>
          <p:cNvCxnSpPr/>
          <p:nvPr/>
        </p:nvCxnSpPr>
        <p:spPr>
          <a:xfrm flipV="1">
            <a:off x="7482710" y="4008799"/>
            <a:ext cx="884086" cy="887688"/>
          </a:xfrm>
          <a:prstGeom prst="straightConnector1">
            <a:avLst/>
          </a:prstGeom>
          <a:ln w="38100">
            <a:solidFill>
              <a:srgbClr val="108B96"/>
            </a:solidFill>
            <a:tailEnd type="triangle"/>
          </a:ln>
        </p:spPr>
        <p:style>
          <a:lnRef idx="1">
            <a:schemeClr val="dk1"/>
          </a:lnRef>
          <a:fillRef idx="0">
            <a:schemeClr val="dk1"/>
          </a:fillRef>
          <a:effectRef idx="0">
            <a:schemeClr val="dk1"/>
          </a:effectRef>
          <a:fontRef idx="minor">
            <a:schemeClr val="tx1"/>
          </a:fontRef>
        </p:style>
      </p:cxnSp>
      <p:sp>
        <p:nvSpPr>
          <p:cNvPr id="32" name="文本框 31"/>
          <p:cNvSpPr txBox="1"/>
          <p:nvPr/>
        </p:nvSpPr>
        <p:spPr>
          <a:xfrm>
            <a:off x="1177644" y="2593110"/>
            <a:ext cx="2393529" cy="578882"/>
          </a:xfrm>
          <a:prstGeom prst="roundRect">
            <a:avLst/>
          </a:prstGeom>
          <a:solidFill>
            <a:srgbClr val="C13F48"/>
          </a:solidFill>
        </p:spPr>
        <p:txBody>
          <a:bodyPr wrap="square">
            <a:spAutoFit/>
          </a:bodyPr>
          <a:lstStyle/>
          <a:p>
            <a:pPr lvl="0" algn="ctr" rtl="0"/>
            <a:r>
              <a:rPr lang="zh-CN" altLang="en-US" sz="28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生产方式</a:t>
            </a:r>
            <a:endParaRPr lang="zh-CN" altLang="zh-CN" sz="28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pic>
        <p:nvPicPr>
          <p:cNvPr id="4" name="图片 3"/>
          <p:cNvPicPr>
            <a:picLocks noChangeAspect="1"/>
          </p:cNvPicPr>
          <p:nvPr>
            <p:custDataLst>
              <p:tags r:id="rId1"/>
            </p:custDataLst>
          </p:nvPr>
        </p:nvPicPr>
        <p:blipFill>
          <a:blip r:embed="rId2"/>
          <a:stretch>
            <a:fillRect/>
          </a:stretch>
        </p:blipFill>
        <p:spPr>
          <a:xfrm>
            <a:off x="4895850" y="6468110"/>
            <a:ext cx="7296150" cy="35242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p:tgtEl>
                                          <p:spTgt spid="14"/>
                                        </p:tgtEl>
                                        <p:attrNameLst>
                                          <p:attrName>ppt_y</p:attrName>
                                        </p:attrNameLst>
                                      </p:cBhvr>
                                      <p:tavLst>
                                        <p:tav tm="0">
                                          <p:val>
                                            <p:strVal val="#ppt_y+#ppt_h*1.125000"/>
                                          </p:val>
                                        </p:tav>
                                        <p:tav tm="100000">
                                          <p:val>
                                            <p:strVal val="#ppt_y"/>
                                          </p:val>
                                        </p:tav>
                                      </p:tavLst>
                                    </p:anim>
                                    <p:animEffect transition="in" filter="wipe(up)">
                                      <p:cBhvr>
                                        <p:cTn id="8" dur="500"/>
                                        <p:tgtEl>
                                          <p:spTgt spid="14"/>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p:tgtEl>
                                          <p:spTgt spid="28"/>
                                        </p:tgtEl>
                                        <p:attrNameLst>
                                          <p:attrName>ppt_y</p:attrName>
                                        </p:attrNameLst>
                                      </p:cBhvr>
                                      <p:tavLst>
                                        <p:tav tm="0">
                                          <p:val>
                                            <p:strVal val="#ppt_y+#ppt_h*1.125000"/>
                                          </p:val>
                                        </p:tav>
                                        <p:tav tm="100000">
                                          <p:val>
                                            <p:strVal val="#ppt_y"/>
                                          </p:val>
                                        </p:tav>
                                      </p:tavLst>
                                    </p:anim>
                                    <p:animEffect transition="in" filter="wipe(up)">
                                      <p:cBhvr>
                                        <p:cTn id="12" dur="500"/>
                                        <p:tgtEl>
                                          <p:spTgt spid="28"/>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p:tgtEl>
                                          <p:spTgt spid="15"/>
                                        </p:tgtEl>
                                        <p:attrNameLst>
                                          <p:attrName>ppt_y</p:attrName>
                                        </p:attrNameLst>
                                      </p:cBhvr>
                                      <p:tavLst>
                                        <p:tav tm="0">
                                          <p:val>
                                            <p:strVal val="#ppt_y+#ppt_h*1.125000"/>
                                          </p:val>
                                        </p:tav>
                                        <p:tav tm="100000">
                                          <p:val>
                                            <p:strVal val="#ppt_y"/>
                                          </p:val>
                                        </p:tav>
                                      </p:tavLst>
                                    </p:anim>
                                    <p:animEffect transition="in" filter="wipe(up)">
                                      <p:cBhvr>
                                        <p:cTn id="18" dur="500"/>
                                        <p:tgtEl>
                                          <p:spTgt spid="15"/>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grpId="0" nodeType="click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p:tgtEl>
                                          <p:spTgt spid="19"/>
                                        </p:tgtEl>
                                        <p:attrNameLst>
                                          <p:attrName>ppt_y</p:attrName>
                                        </p:attrNameLst>
                                      </p:cBhvr>
                                      <p:tavLst>
                                        <p:tav tm="0">
                                          <p:val>
                                            <p:strVal val="#ppt_y+#ppt_h*1.125000"/>
                                          </p:val>
                                        </p:tav>
                                        <p:tav tm="100000">
                                          <p:val>
                                            <p:strVal val="#ppt_y"/>
                                          </p:val>
                                        </p:tav>
                                      </p:tavLst>
                                    </p:anim>
                                    <p:animEffect transition="in" filter="wipe(up)">
                                      <p:cBhvr>
                                        <p:cTn id="24" dur="500"/>
                                        <p:tgtEl>
                                          <p:spTgt spid="19"/>
                                        </p:tgtEl>
                                      </p:cBhvr>
                                    </p:animEffect>
                                  </p:childTnLst>
                                </p:cTn>
                              </p:par>
                              <p:par>
                                <p:cTn id="25" presetID="12" presetClass="entr" presetSubtype="4" fill="hold" grpId="0" nodeType="withEffect">
                                  <p:stCondLst>
                                    <p:cond delay="0"/>
                                  </p:stCondLst>
                                  <p:childTnLst>
                                    <p:set>
                                      <p:cBhvr>
                                        <p:cTn id="26" dur="1" fill="hold">
                                          <p:stCondLst>
                                            <p:cond delay="0"/>
                                          </p:stCondLst>
                                        </p:cTn>
                                        <p:tgtEl>
                                          <p:spTgt spid="29"/>
                                        </p:tgtEl>
                                        <p:attrNameLst>
                                          <p:attrName>style.visibility</p:attrName>
                                        </p:attrNameLst>
                                      </p:cBhvr>
                                      <p:to>
                                        <p:strVal val="visible"/>
                                      </p:to>
                                    </p:set>
                                    <p:anim calcmode="lin" valueType="num">
                                      <p:cBhvr additive="base">
                                        <p:cTn id="27" dur="500"/>
                                        <p:tgtEl>
                                          <p:spTgt spid="29"/>
                                        </p:tgtEl>
                                        <p:attrNameLst>
                                          <p:attrName>ppt_y</p:attrName>
                                        </p:attrNameLst>
                                      </p:cBhvr>
                                      <p:tavLst>
                                        <p:tav tm="0">
                                          <p:val>
                                            <p:strVal val="#ppt_y+#ppt_h*1.125000"/>
                                          </p:val>
                                        </p:tav>
                                        <p:tav tm="100000">
                                          <p:val>
                                            <p:strVal val="#ppt_y"/>
                                          </p:val>
                                        </p:tav>
                                      </p:tavLst>
                                    </p:anim>
                                    <p:animEffect transition="in" filter="wipe(up)">
                                      <p:cBhvr>
                                        <p:cTn id="28" dur="500"/>
                                        <p:tgtEl>
                                          <p:spTgt spid="29"/>
                                        </p:tgtEl>
                                      </p:cBhvr>
                                    </p:animEffect>
                                  </p:childTnLst>
                                </p:cTn>
                              </p:par>
                            </p:childTnLst>
                          </p:cTn>
                        </p:par>
                      </p:childTnLst>
                    </p:cTn>
                  </p:par>
                  <p:par>
                    <p:cTn id="29" fill="hold">
                      <p:stCondLst>
                        <p:cond delay="indefinite"/>
                      </p:stCondLst>
                      <p:childTnLst>
                        <p:par>
                          <p:cTn id="30" fill="hold">
                            <p:stCondLst>
                              <p:cond delay="0"/>
                            </p:stCondLst>
                            <p:childTnLst>
                              <p:par>
                                <p:cTn id="31" presetID="12" presetClass="entr" presetSubtype="4" fill="hold" grpId="0" nodeType="clickEffect">
                                  <p:stCondLst>
                                    <p:cond delay="0"/>
                                  </p:stCondLst>
                                  <p:childTnLst>
                                    <p:set>
                                      <p:cBhvr>
                                        <p:cTn id="32" dur="1" fill="hold">
                                          <p:stCondLst>
                                            <p:cond delay="0"/>
                                          </p:stCondLst>
                                        </p:cTn>
                                        <p:tgtEl>
                                          <p:spTgt spid="24"/>
                                        </p:tgtEl>
                                        <p:attrNameLst>
                                          <p:attrName>style.visibility</p:attrName>
                                        </p:attrNameLst>
                                      </p:cBhvr>
                                      <p:to>
                                        <p:strVal val="visible"/>
                                      </p:to>
                                    </p:set>
                                    <p:anim calcmode="lin" valueType="num">
                                      <p:cBhvr additive="base">
                                        <p:cTn id="33" dur="500"/>
                                        <p:tgtEl>
                                          <p:spTgt spid="24"/>
                                        </p:tgtEl>
                                        <p:attrNameLst>
                                          <p:attrName>ppt_y</p:attrName>
                                        </p:attrNameLst>
                                      </p:cBhvr>
                                      <p:tavLst>
                                        <p:tav tm="0">
                                          <p:val>
                                            <p:strVal val="#ppt_y+#ppt_h*1.125000"/>
                                          </p:val>
                                        </p:tav>
                                        <p:tav tm="100000">
                                          <p:val>
                                            <p:strVal val="#ppt_y"/>
                                          </p:val>
                                        </p:tav>
                                      </p:tavLst>
                                    </p:anim>
                                    <p:animEffect transition="in" filter="wipe(up)">
                                      <p:cBhvr>
                                        <p:cTn id="34" dur="500"/>
                                        <p:tgtEl>
                                          <p:spTgt spid="24"/>
                                        </p:tgtEl>
                                      </p:cBhvr>
                                    </p:animEffect>
                                  </p:childTnLst>
                                </p:cTn>
                              </p:par>
                            </p:childTnLst>
                          </p:cTn>
                        </p:par>
                      </p:childTnLst>
                    </p:cTn>
                  </p:par>
                  <p:par>
                    <p:cTn id="35" fill="hold">
                      <p:stCondLst>
                        <p:cond delay="indefinite"/>
                      </p:stCondLst>
                      <p:childTnLst>
                        <p:par>
                          <p:cTn id="36" fill="hold">
                            <p:stCondLst>
                              <p:cond delay="0"/>
                            </p:stCondLst>
                            <p:childTnLst>
                              <p:par>
                                <p:cTn id="37" presetID="12" presetClass="entr" presetSubtype="4" fill="hold" nodeType="clickEffect">
                                  <p:stCondLst>
                                    <p:cond delay="0"/>
                                  </p:stCondLst>
                                  <p:childTnLst>
                                    <p:set>
                                      <p:cBhvr>
                                        <p:cTn id="38" dur="1" fill="hold">
                                          <p:stCondLst>
                                            <p:cond delay="0"/>
                                          </p:stCondLst>
                                        </p:cTn>
                                        <p:tgtEl>
                                          <p:spTgt spid="30"/>
                                        </p:tgtEl>
                                        <p:attrNameLst>
                                          <p:attrName>style.visibility</p:attrName>
                                        </p:attrNameLst>
                                      </p:cBhvr>
                                      <p:to>
                                        <p:strVal val="visible"/>
                                      </p:to>
                                    </p:set>
                                    <p:anim calcmode="lin" valueType="num">
                                      <p:cBhvr additive="base">
                                        <p:cTn id="39" dur="500"/>
                                        <p:tgtEl>
                                          <p:spTgt spid="30"/>
                                        </p:tgtEl>
                                        <p:attrNameLst>
                                          <p:attrName>ppt_y</p:attrName>
                                        </p:attrNameLst>
                                      </p:cBhvr>
                                      <p:tavLst>
                                        <p:tav tm="0">
                                          <p:val>
                                            <p:strVal val="#ppt_y+#ppt_h*1.125000"/>
                                          </p:val>
                                        </p:tav>
                                        <p:tav tm="100000">
                                          <p:val>
                                            <p:strVal val="#ppt_y"/>
                                          </p:val>
                                        </p:tav>
                                      </p:tavLst>
                                    </p:anim>
                                    <p:animEffect transition="in" filter="wipe(up)">
                                      <p:cBhvr>
                                        <p:cTn id="40" dur="500"/>
                                        <p:tgtEl>
                                          <p:spTgt spid="30"/>
                                        </p:tgtEl>
                                      </p:cBhvr>
                                    </p:animEffect>
                                  </p:childTnLst>
                                </p:cTn>
                              </p:par>
                              <p:par>
                                <p:cTn id="41" presetID="12" presetClass="entr" presetSubtype="4" fill="hold" nodeType="withEffect">
                                  <p:stCondLst>
                                    <p:cond delay="0"/>
                                  </p:stCondLst>
                                  <p:childTnLst>
                                    <p:set>
                                      <p:cBhvr>
                                        <p:cTn id="42" dur="1" fill="hold">
                                          <p:stCondLst>
                                            <p:cond delay="0"/>
                                          </p:stCondLst>
                                        </p:cTn>
                                        <p:tgtEl>
                                          <p:spTgt spid="31"/>
                                        </p:tgtEl>
                                        <p:attrNameLst>
                                          <p:attrName>style.visibility</p:attrName>
                                        </p:attrNameLst>
                                      </p:cBhvr>
                                      <p:to>
                                        <p:strVal val="visible"/>
                                      </p:to>
                                    </p:set>
                                    <p:anim calcmode="lin" valueType="num">
                                      <p:cBhvr additive="base">
                                        <p:cTn id="43" dur="500"/>
                                        <p:tgtEl>
                                          <p:spTgt spid="31"/>
                                        </p:tgtEl>
                                        <p:attrNameLst>
                                          <p:attrName>ppt_y</p:attrName>
                                        </p:attrNameLst>
                                      </p:cBhvr>
                                      <p:tavLst>
                                        <p:tav tm="0">
                                          <p:val>
                                            <p:strVal val="#ppt_y+#ppt_h*1.125000"/>
                                          </p:val>
                                        </p:tav>
                                        <p:tav tm="100000">
                                          <p:val>
                                            <p:strVal val="#ppt_y"/>
                                          </p:val>
                                        </p:tav>
                                      </p:tavLst>
                                    </p:anim>
                                    <p:animEffect transition="in" filter="wipe(up)">
                                      <p:cBhvr>
                                        <p:cTn id="44" dur="500"/>
                                        <p:tgtEl>
                                          <p:spTgt spid="31"/>
                                        </p:tgtEl>
                                      </p:cBhvr>
                                    </p:animEffect>
                                  </p:childTnLst>
                                </p:cTn>
                              </p:par>
                              <p:par>
                                <p:cTn id="45" presetID="12" presetClass="entr" presetSubtype="4" fill="hold" grpId="0" nodeType="with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additive="base">
                                        <p:cTn id="47" dur="500"/>
                                        <p:tgtEl>
                                          <p:spTgt spid="13"/>
                                        </p:tgtEl>
                                        <p:attrNameLst>
                                          <p:attrName>ppt_y</p:attrName>
                                        </p:attrNameLst>
                                      </p:cBhvr>
                                      <p:tavLst>
                                        <p:tav tm="0">
                                          <p:val>
                                            <p:strVal val="#ppt_y+#ppt_h*1.125000"/>
                                          </p:val>
                                        </p:tav>
                                        <p:tav tm="100000">
                                          <p:val>
                                            <p:strVal val="#ppt_y"/>
                                          </p:val>
                                        </p:tav>
                                      </p:tavLst>
                                    </p:anim>
                                    <p:animEffect transition="in" filter="wipe(up)">
                                      <p:cBhvr>
                                        <p:cTn id="4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P spid="15" grpId="0"/>
      <p:bldP spid="19" grpId="0"/>
      <p:bldP spid="24" grpId="0"/>
      <p:bldP spid="28" grpId="0" bldLvl="0" animBg="1"/>
      <p:bldP spid="29"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p:nvPr/>
        </p:nvSpPr>
        <p:spPr>
          <a:xfrm>
            <a:off x="750724" y="1302292"/>
            <a:ext cx="6303391" cy="531259"/>
          </a:xfrm>
          <a:prstGeom prst="rect">
            <a:avLst/>
          </a:prstGeom>
          <a:ln>
            <a:noFill/>
          </a:ln>
        </p:spPr>
        <p:txBody>
          <a:bodyPr vert="horz" lIns="91440" tIns="45720" rIns="91440" bIns="45720" rtlCol="0" anchor="b">
            <a:noAutofit/>
          </a:bodyPr>
          <a:lstStyle>
            <a:defPPr>
              <a:defRPr lang="zh-CN"/>
            </a:defPPr>
            <a:lvl1pPr>
              <a:lnSpc>
                <a:spcPct val="100000"/>
              </a:lnSpc>
              <a:spcBef>
                <a:spcPct val="0"/>
              </a:spcBef>
              <a:buNone/>
              <a:defRPr sz="2800" b="1">
                <a:solidFill>
                  <a:srgbClr val="C0444D"/>
                </a:solidFill>
                <a:latin typeface="Times New Roman" panose="02020603050405020304" pitchFamily="18" charset="0"/>
                <a:ea typeface="微软雅黑" panose="020B0503020204020204" pitchFamily="34" charset="-122"/>
                <a:cs typeface="Times New Roman" panose="02020603050405020304" pitchFamily="18" charset="0"/>
              </a:defRPr>
            </a:lvl1pPr>
          </a:lstStyle>
          <a:p>
            <a:r>
              <a:rPr lang="zh-CN" altLang="en-US" sz="3200" dirty="0">
                <a:solidFill>
                  <a:srgbClr val="FF0000"/>
                </a:solidFill>
                <a:latin typeface="黑体" panose="02010609060101010101" pitchFamily="49" charset="-122"/>
                <a:ea typeface="黑体" panose="02010609060101010101" pitchFamily="49" charset="-122"/>
              </a:rPr>
              <a:t>（三）工厂制度的确立</a:t>
            </a:r>
            <a:endParaRPr lang="zh-CN" altLang="en-US" sz="3200" dirty="0">
              <a:solidFill>
                <a:srgbClr val="FF0000"/>
              </a:solidFill>
              <a:latin typeface="黑体" panose="02010609060101010101" pitchFamily="49" charset="-122"/>
              <a:ea typeface="黑体" panose="02010609060101010101" pitchFamily="49" charset="-122"/>
            </a:endParaRPr>
          </a:p>
        </p:txBody>
      </p:sp>
      <p:sp>
        <p:nvSpPr>
          <p:cNvPr id="100" name="文本框 99"/>
          <p:cNvSpPr txBox="1"/>
          <p:nvPr/>
        </p:nvSpPr>
        <p:spPr>
          <a:xfrm>
            <a:off x="1007745" y="2073910"/>
            <a:ext cx="10401300" cy="3692525"/>
          </a:xfrm>
          <a:prstGeom prst="rect">
            <a:avLst/>
          </a:prstGeom>
          <a:noFill/>
        </p:spPr>
        <p:txBody>
          <a:bodyPr wrap="square">
            <a:spAutoFit/>
          </a:bodyPr>
          <a:lstStyle/>
          <a:p>
            <a:pPr lvl="0" algn="just">
              <a:lnSpc>
                <a:spcPct val="150000"/>
              </a:lnSpc>
              <a:buClrTx/>
              <a:buSzTx/>
              <a:buFontTx/>
            </a:pPr>
            <a:r>
              <a:rPr lang="zh-CN" altLang="en-US" sz="2600" dirty="0">
                <a:ea typeface="黑体" panose="02010609060101010101" pitchFamily="49" charset="-122"/>
                <a:sym typeface="+mn-ea"/>
              </a:rPr>
              <a:t>　　工厂制度是指资产的运营或经营活动主要以工厂为基本单位的企业组织制度或组织形式，是在工业革命的基础上建立起来的资本主义现代生产方式，是工业革命在社会生产关系方面的体现。</a:t>
            </a:r>
            <a:endParaRPr lang="zh-CN" altLang="en-US" sz="2600" dirty="0">
              <a:ea typeface="黑体" panose="02010609060101010101" pitchFamily="49" charset="-122"/>
              <a:sym typeface="+mn-ea"/>
            </a:endParaRPr>
          </a:p>
          <a:p>
            <a:pPr lvl="0" algn="just">
              <a:lnSpc>
                <a:spcPct val="150000"/>
              </a:lnSpc>
              <a:buClrTx/>
              <a:buSzTx/>
              <a:buFontTx/>
            </a:pPr>
            <a:r>
              <a:rPr lang="zh-CN" altLang="en-US" sz="2600" dirty="0">
                <a:ea typeface="黑体" panose="02010609060101010101" pitchFamily="49" charset="-122"/>
                <a:sym typeface="+mn-ea"/>
              </a:rPr>
              <a:t>　　英国是世界上最早实行工厂制度的国家。工厂制度的出现极大地促进了经济发展，使人们的生活方式发生了显著变化，人类由农业社会迈向工业社会。</a:t>
            </a:r>
            <a:endParaRPr lang="zh-CN" altLang="en-US" sz="2600" dirty="0">
              <a:ea typeface="黑体" panose="02010609060101010101" pitchFamily="49" charset="-122"/>
              <a:sym typeface="+mn-ea"/>
            </a:endParaRPr>
          </a:p>
        </p:txBody>
      </p:sp>
      <p:pic>
        <p:nvPicPr>
          <p:cNvPr id="3" name="图片 2"/>
          <p:cNvPicPr>
            <a:picLocks noChangeAspect="1"/>
          </p:cNvPicPr>
          <p:nvPr>
            <p:custDataLst>
              <p:tags r:id="rId1"/>
            </p:custDataLst>
          </p:nvPr>
        </p:nvPicPr>
        <p:blipFill>
          <a:blip r:embed="rId2"/>
          <a:stretch>
            <a:fillRect/>
          </a:stretch>
        </p:blipFill>
        <p:spPr>
          <a:xfrm>
            <a:off x="4895850" y="6468110"/>
            <a:ext cx="7296150" cy="35242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22031" y="965725"/>
            <a:ext cx="11396930" cy="3711785"/>
          </a:xfrm>
          <a:prstGeom prst="rect">
            <a:avLst/>
          </a:prstGeom>
          <a:solidFill>
            <a:schemeClr val="bg1">
              <a:lumMod val="95000"/>
            </a:schemeClr>
          </a:solidFill>
          <a:ln w="12700">
            <a:solidFill>
              <a:schemeClr val="bg1">
                <a:lumMod val="85000"/>
              </a:schemeClr>
            </a:solidFill>
            <a:prstDash val="dash"/>
          </a:ln>
        </p:spPr>
        <p:txBody>
          <a:bodyPr wrap="square">
            <a:spAutoFit/>
          </a:bodyPr>
          <a:lstStyle/>
          <a:p>
            <a:pPr algn="just">
              <a:lnSpc>
                <a:spcPct val="140000"/>
              </a:lnSpc>
            </a:pPr>
            <a:r>
              <a:rPr lang="zh-CN" altLang="en-US" sz="2400" dirty="0">
                <a:latin typeface="Times New Roman" panose="02020603050405020304" pitchFamily="18" charset="0"/>
                <a:ea typeface="黑体" panose="02010609060101010101" pitchFamily="49" charset="-122"/>
                <a:cs typeface="Times New Roman" panose="02020603050405020304" pitchFamily="18" charset="0"/>
              </a:rPr>
              <a:t>　　棉织工厂都是大建筑，不过这样建造是为了容纳最大量的人。为要尽量利用一切地方，工厂建成几层，各</a:t>
            </a:r>
            <a:r>
              <a:rPr lang="zh-CN" altLang="en-US" sz="2400" dirty="0">
                <a:latin typeface="黑体" panose="02010609060101010101" pitchFamily="49" charset="-122"/>
                <a:ea typeface="黑体" panose="02010609060101010101" pitchFamily="49" charset="-122"/>
                <a:cs typeface="Times New Roman" panose="02020603050405020304" pitchFamily="18" charset="0"/>
              </a:rPr>
              <a:t>层尽可能不高。机器占了最多的面积</a:t>
            </a:r>
            <a:r>
              <a:rPr lang="en-US" altLang="zh-CN" sz="2400" dirty="0">
                <a:latin typeface="黑体" panose="02010609060101010101" pitchFamily="49" charset="-122"/>
                <a:ea typeface="黑体" panose="02010609060101010101" pitchFamily="49" charset="-122"/>
                <a:cs typeface="Times New Roman" panose="02020603050405020304" pitchFamily="18" charset="0"/>
              </a:rPr>
              <a:t>……</a:t>
            </a:r>
            <a:r>
              <a:rPr lang="zh-CN" altLang="en-US" sz="2400" dirty="0">
                <a:latin typeface="黑体" panose="02010609060101010101" pitchFamily="49" charset="-122"/>
                <a:ea typeface="黑体" panose="02010609060101010101" pitchFamily="49" charset="-122"/>
                <a:cs typeface="Times New Roman" panose="02020603050405020304" pitchFamily="18" charset="0"/>
              </a:rPr>
              <a:t>空气中经常弥漫着混杂机油的棉尘</a:t>
            </a:r>
            <a:r>
              <a:rPr lang="en-US" altLang="zh-CN" sz="2400" dirty="0">
                <a:latin typeface="黑体" panose="02010609060101010101" pitchFamily="49" charset="-122"/>
                <a:ea typeface="黑体" panose="02010609060101010101" pitchFamily="49" charset="-122"/>
                <a:cs typeface="Times New Roman" panose="02020603050405020304" pitchFamily="18" charset="0"/>
              </a:rPr>
              <a:t>……</a:t>
            </a:r>
            <a:endParaRPr lang="en-US" altLang="zh-CN" sz="2400" dirty="0">
              <a:latin typeface="黑体" panose="02010609060101010101" pitchFamily="49" charset="-122"/>
              <a:ea typeface="黑体" panose="02010609060101010101" pitchFamily="49" charset="-122"/>
              <a:cs typeface="Times New Roman" panose="02020603050405020304" pitchFamily="18" charset="0"/>
            </a:endParaRPr>
          </a:p>
          <a:p>
            <a:pPr algn="r">
              <a:lnSpc>
                <a:spcPct val="140000"/>
              </a:lnSpc>
            </a:pPr>
            <a:r>
              <a:rPr lang="en-US" altLang="zh-CN" sz="2400"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400" dirty="0">
                <a:latin typeface="Times New Roman" panose="02020603050405020304" pitchFamily="18" charset="0"/>
                <a:ea typeface="黑体" panose="02010609060101010101" pitchFamily="49" charset="-122"/>
                <a:cs typeface="Times New Roman" panose="02020603050405020304" pitchFamily="18" charset="0"/>
              </a:rPr>
              <a:t>周一良、吴于廑总主编，蒋相泽主编</a:t>
            </a:r>
            <a:r>
              <a:rPr lang="en-US" altLang="zh-CN" sz="2400"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400" dirty="0">
                <a:latin typeface="Times New Roman" panose="02020603050405020304" pitchFamily="18" charset="0"/>
                <a:ea typeface="黑体" panose="02010609060101010101" pitchFamily="49" charset="-122"/>
                <a:cs typeface="Times New Roman" panose="02020603050405020304" pitchFamily="18" charset="0"/>
              </a:rPr>
              <a:t>世界通史资料选辑</a:t>
            </a:r>
            <a:r>
              <a:rPr lang="en-US" altLang="zh-CN" sz="2400" dirty="0">
                <a:latin typeface="黑体" panose="02010609060101010101" pitchFamily="49" charset="-122"/>
                <a:ea typeface="黑体" panose="02010609060101010101" pitchFamily="49" charset="-122"/>
                <a:cs typeface="Times New Roman" panose="02020603050405020304" pitchFamily="18" charset="0"/>
              </a:rPr>
              <a:t>·</a:t>
            </a:r>
            <a:r>
              <a:rPr lang="zh-CN" altLang="en-US" sz="2400" dirty="0">
                <a:latin typeface="Times New Roman" panose="02020603050405020304" pitchFamily="18" charset="0"/>
                <a:ea typeface="黑体" panose="02010609060101010101" pitchFamily="49" charset="-122"/>
                <a:cs typeface="Times New Roman" panose="02020603050405020304" pitchFamily="18" charset="0"/>
              </a:rPr>
              <a:t>近代部分</a:t>
            </a:r>
            <a:r>
              <a:rPr lang="en-US" altLang="zh-CN" sz="2400" dirty="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400" dirty="0">
              <a:latin typeface="Times New Roman" panose="02020603050405020304" pitchFamily="18" charset="0"/>
              <a:ea typeface="黑体" panose="02010609060101010101" pitchFamily="49" charset="-122"/>
              <a:cs typeface="Times New Roman" panose="02020603050405020304" pitchFamily="18" charset="0"/>
            </a:endParaRPr>
          </a:p>
          <a:p>
            <a:pPr algn="just">
              <a:lnSpc>
                <a:spcPct val="140000"/>
              </a:lnSpc>
            </a:pPr>
            <a:r>
              <a:rPr lang="zh-CN" altLang="en-US" sz="2400" dirty="0">
                <a:latin typeface="Times New Roman" panose="02020603050405020304" pitchFamily="18" charset="0"/>
                <a:ea typeface="黑体" panose="02010609060101010101" pitchFamily="49" charset="-122"/>
                <a:cs typeface="Times New Roman" panose="02020603050405020304" pitchFamily="18" charset="0"/>
              </a:rPr>
              <a:t>　　发动机一开始，人们就必须工作</a:t>
            </a:r>
            <a:r>
              <a:rPr lang="en-US" altLang="zh-CN" sz="2400"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400" dirty="0">
                <a:latin typeface="Times New Roman" panose="02020603050405020304" pitchFamily="18" charset="0"/>
                <a:ea typeface="黑体" panose="02010609060101010101" pitchFamily="49" charset="-122"/>
                <a:cs typeface="Times New Roman" panose="02020603050405020304" pitchFamily="18" charset="0"/>
              </a:rPr>
              <a:t>男人、女人和孩子们都一起被套在钢铁和蒸汽的轭具下。</a:t>
            </a:r>
            <a:r>
              <a:rPr lang="zh-CN" altLang="en-US" sz="2400" dirty="0">
                <a:latin typeface="黑体" panose="02010609060101010101" pitchFamily="49" charset="-122"/>
                <a:ea typeface="黑体" panose="02010609060101010101" pitchFamily="49" charset="-122"/>
                <a:cs typeface="Times New Roman" panose="02020603050405020304" pitchFamily="18" charset="0"/>
              </a:rPr>
              <a:t>动物机器</a:t>
            </a:r>
            <a:r>
              <a:rPr lang="en-US" altLang="zh-CN" sz="2400" dirty="0">
                <a:latin typeface="黑体" panose="02010609060101010101" pitchFamily="49" charset="-122"/>
                <a:ea typeface="黑体" panose="02010609060101010101" pitchFamily="49" charset="-122"/>
                <a:cs typeface="Times New Roman" panose="02020603050405020304" pitchFamily="18" charset="0"/>
              </a:rPr>
              <a:t>……</a:t>
            </a:r>
            <a:r>
              <a:rPr lang="zh-CN" altLang="en-US" sz="2400" dirty="0">
                <a:latin typeface="黑体" panose="02010609060101010101" pitchFamily="49" charset="-122"/>
                <a:ea typeface="黑体" panose="02010609060101010101" pitchFamily="49" charset="-122"/>
                <a:cs typeface="Times New Roman" panose="02020603050405020304" pitchFamily="18" charset="0"/>
              </a:rPr>
              <a:t>被紧紧地</a:t>
            </a:r>
            <a:r>
              <a:rPr lang="zh-CN" altLang="en-US" sz="2400" dirty="0">
                <a:latin typeface="Times New Roman" panose="02020603050405020304" pitchFamily="18" charset="0"/>
                <a:ea typeface="黑体" panose="02010609060101010101" pitchFamily="49" charset="-122"/>
                <a:cs typeface="Times New Roman" panose="02020603050405020304" pitchFamily="18" charset="0"/>
              </a:rPr>
              <a:t>拴在不知痛苦和不知疲劳的钢铁机器上。</a:t>
            </a:r>
            <a:endParaRPr lang="zh-CN" altLang="en-US" sz="2400" dirty="0">
              <a:latin typeface="Times New Roman" panose="02020603050405020304" pitchFamily="18" charset="0"/>
              <a:ea typeface="黑体" panose="02010609060101010101" pitchFamily="49" charset="-122"/>
              <a:cs typeface="Times New Roman" panose="02020603050405020304" pitchFamily="18" charset="0"/>
            </a:endParaRPr>
          </a:p>
          <a:p>
            <a:pPr algn="r">
              <a:lnSpc>
                <a:spcPct val="140000"/>
              </a:lnSpc>
            </a:pPr>
            <a:r>
              <a:rPr lang="en-US" altLang="zh-CN" sz="2400"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400" dirty="0">
                <a:latin typeface="Times New Roman" panose="02020603050405020304" pitchFamily="18" charset="0"/>
                <a:ea typeface="黑体" panose="02010609060101010101" pitchFamily="49" charset="-122"/>
                <a:cs typeface="Times New Roman" panose="02020603050405020304" pitchFamily="18" charset="0"/>
              </a:rPr>
              <a:t>受雇于曼彻斯特棉纺工厂的操作人员的精神和身体状况</a:t>
            </a:r>
            <a:r>
              <a:rPr lang="en-US" altLang="zh-CN" sz="2400"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400"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dirty="0">
                <a:latin typeface="Times New Roman" panose="02020603050405020304" pitchFamily="18" charset="0"/>
                <a:ea typeface="黑体" panose="02010609060101010101" pitchFamily="49" charset="-122"/>
                <a:cs typeface="Times New Roman" panose="02020603050405020304" pitchFamily="18" charset="0"/>
              </a:rPr>
              <a:t>1832</a:t>
            </a:r>
            <a:r>
              <a:rPr lang="zh-CN" altLang="en-US" sz="2400" dirty="0">
                <a:latin typeface="Times New Roman" panose="02020603050405020304" pitchFamily="18" charset="0"/>
                <a:ea typeface="黑体" panose="02010609060101010101" pitchFamily="49" charset="-122"/>
                <a:cs typeface="Times New Roman" panose="02020603050405020304" pitchFamily="18" charset="0"/>
              </a:rPr>
              <a:t>年）</a:t>
            </a:r>
            <a:endParaRPr lang="en-US" altLang="zh-CN" sz="2400"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3" name="矩形 12"/>
          <p:cNvSpPr/>
          <p:nvPr/>
        </p:nvSpPr>
        <p:spPr>
          <a:xfrm>
            <a:off x="2448511" y="4768068"/>
            <a:ext cx="7909560" cy="492760"/>
          </a:xfrm>
          <a:prstGeom prst="rect">
            <a:avLst/>
          </a:prstGeom>
        </p:spPr>
        <p:txBody>
          <a:bodyPr wrap="square">
            <a:spAutoFit/>
          </a:bodyPr>
          <a:lstStyle/>
          <a:p>
            <a:pPr algn="ctr"/>
            <a:r>
              <a:rPr lang="zh-CN" altLang="en-US" sz="2600" b="1" dirty="0">
                <a:ea typeface="黑体" panose="02010609060101010101" pitchFamily="49" charset="-122"/>
              </a:rPr>
              <a:t>上述材料说明当时工厂的环境是怎样的？</a:t>
            </a:r>
            <a:endParaRPr lang="zh-CN" altLang="en-US" sz="2600" b="1" dirty="0">
              <a:ea typeface="黑体" panose="02010609060101010101" pitchFamily="49" charset="-122"/>
            </a:endParaRPr>
          </a:p>
        </p:txBody>
      </p:sp>
      <p:sp>
        <p:nvSpPr>
          <p:cNvPr id="17" name="文本框 16"/>
          <p:cNvSpPr txBox="1"/>
          <p:nvPr/>
        </p:nvSpPr>
        <p:spPr>
          <a:xfrm>
            <a:off x="359390" y="5272517"/>
            <a:ext cx="11459571" cy="1216743"/>
          </a:xfrm>
          <a:prstGeom prst="rect">
            <a:avLst/>
          </a:prstGeom>
          <a:noFill/>
        </p:spPr>
        <p:txBody>
          <a:bodyPr wrap="square">
            <a:spAutoFit/>
          </a:bodyPr>
          <a:lstStyle/>
          <a:p>
            <a:pPr algn="just">
              <a:lnSpc>
                <a:spcPct val="150000"/>
              </a:lnSpc>
            </a:pPr>
            <a:r>
              <a:rPr lang="zh-CN" altLang="en-US" sz="2600" dirty="0">
                <a:latin typeface="Times New Roman" panose="02020603050405020304" pitchFamily="18" charset="0"/>
                <a:ea typeface="黑体" panose="02010609060101010101" pitchFamily="49" charset="-122"/>
              </a:rPr>
              <a:t>　　工厂环境恶劣，工人集中在一起生产容易导致疾病的传播；工厂使用机器生产，工人受机器的支配，成为机器的附属品。</a:t>
            </a:r>
            <a:endParaRPr lang="zh-CN" altLang="en-US" sz="2600" dirty="0">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p:tgtEl>
                                          <p:spTgt spid="17"/>
                                        </p:tgtEl>
                                        <p:attrNameLst>
                                          <p:attrName>ppt_y</p:attrName>
                                        </p:attrNameLst>
                                      </p:cBhvr>
                                      <p:tavLst>
                                        <p:tav tm="0">
                                          <p:val>
                                            <p:strVal val="#ppt_y+#ppt_h*1.125000"/>
                                          </p:val>
                                        </p:tav>
                                        <p:tav tm="100000">
                                          <p:val>
                                            <p:strVal val="#ppt_y"/>
                                          </p:val>
                                        </p:tav>
                                      </p:tavLst>
                                    </p:anim>
                                    <p:animEffect transition="in" filter="wipe(up)">
                                      <p:cBhvr>
                                        <p:cTn id="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49654" y="3947525"/>
            <a:ext cx="11323246" cy="2492990"/>
          </a:xfrm>
          <a:prstGeom prst="rect">
            <a:avLst/>
          </a:prstGeom>
          <a:noFill/>
          <a:ln w="12700">
            <a:solidFill>
              <a:srgbClr val="C13F48"/>
            </a:solidFill>
            <a:prstDash val="dash"/>
          </a:ln>
        </p:spPr>
        <p:txBody>
          <a:bodyPr wrap="square">
            <a:spAutoFit/>
          </a:bodyPr>
          <a:lstStyle/>
          <a:p>
            <a:pPr algn="just">
              <a:lnSpc>
                <a:spcPct val="130000"/>
              </a:lnSpc>
            </a:pPr>
            <a:r>
              <a:rPr lang="zh-CN" altLang="en-US" sz="2400" dirty="0">
                <a:latin typeface="Times New Roman" panose="02020603050405020304" pitchFamily="18" charset="0"/>
                <a:ea typeface="黑体" panose="02010609060101010101" pitchFamily="49" charset="-122"/>
                <a:cs typeface="Times New Roman" panose="02020603050405020304" pitchFamily="18" charset="0"/>
              </a:rPr>
              <a:t>　　工业革命初期，家庭生产占主流，家庭纺织工人都不愿意到工厂里做工，因此，工厂很难招到成年男工，只能雇用妇女和贫民救济院的穷孩子。这些工厂中的女工和童工是早期的工厂工人。纺纱厂雇用的成年男工主要从事技术性工作和充当监工。工厂生产与家庭生产不同，它有集中的生产场所、生产纪律和管理制度。纺纱厂工人经常每天工作十四五个小时，有时甚至工作更长时间。</a:t>
            </a:r>
            <a:endParaRPr lang="zh-CN" altLang="en-US" sz="2400" dirty="0">
              <a:latin typeface="Times New Roman" panose="02020603050405020304" pitchFamily="18" charset="0"/>
              <a:ea typeface="黑体" panose="02010609060101010101" pitchFamily="49" charset="-122"/>
              <a:cs typeface="Times New Roman" panose="02020603050405020304" pitchFamily="18" charset="0"/>
            </a:endParaRPr>
          </a:p>
        </p:txBody>
      </p:sp>
      <p:pic>
        <p:nvPicPr>
          <p:cNvPr id="6" name="图片 5"/>
          <p:cNvPicPr>
            <a:picLocks noChangeAspect="1"/>
          </p:cNvPicPr>
          <p:nvPr/>
        </p:nvPicPr>
        <p:blipFill>
          <a:blip r:embed="rId1"/>
          <a:stretch>
            <a:fillRect/>
          </a:stretch>
        </p:blipFill>
        <p:spPr>
          <a:xfrm>
            <a:off x="449654" y="987833"/>
            <a:ext cx="5540577" cy="2819012"/>
          </a:xfrm>
          <a:prstGeom prst="rect">
            <a:avLst/>
          </a:prstGeom>
        </p:spPr>
      </p:pic>
      <p:sp>
        <p:nvSpPr>
          <p:cNvPr id="7" name="文本框 6"/>
          <p:cNvSpPr txBox="1"/>
          <p:nvPr/>
        </p:nvSpPr>
        <p:spPr>
          <a:xfrm>
            <a:off x="5990231" y="2397338"/>
            <a:ext cx="5430156" cy="430887"/>
          </a:xfrm>
          <a:prstGeom prst="rect">
            <a:avLst/>
          </a:prstGeom>
          <a:noFill/>
        </p:spPr>
        <p:txBody>
          <a:bodyPr wrap="square" rtlCol="0">
            <a:spAutoFit/>
          </a:bodyPr>
          <a:lstStyle/>
          <a:p>
            <a:pPr algn="ctr"/>
            <a:r>
              <a:rPr lang="en-US" altLang="zh-CN" sz="22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en-US" sz="2200" b="1" dirty="0">
                <a:latin typeface="Times New Roman" panose="02020603050405020304" pitchFamily="18" charset="0"/>
                <a:ea typeface="仿宋" panose="02010609060101010101" pitchFamily="49" charset="-122"/>
                <a:cs typeface="Times New Roman" panose="02020603050405020304" pitchFamily="18" charset="0"/>
              </a:rPr>
              <a:t>法国露天矿场的工人在劳动</a:t>
            </a:r>
            <a:endParaRPr lang="zh-CN" altLang="en-US" sz="2200" b="1" dirty="0">
              <a:latin typeface="Times New Roman" panose="02020603050405020304" pitchFamily="18" charset="0"/>
              <a:ea typeface="仿宋" panose="02010609060101010101" pitchFamily="49" charset="-122"/>
              <a:cs typeface="Times New Roman" panose="02020603050405020304" pitchFamily="18" charset="0"/>
            </a:endParaRPr>
          </a:p>
        </p:txBody>
      </p:sp>
      <p:pic>
        <p:nvPicPr>
          <p:cNvPr id="4" name="图片 3"/>
          <p:cNvPicPr>
            <a:picLocks noChangeAspect="1"/>
          </p:cNvPicPr>
          <p:nvPr>
            <p:custDataLst>
              <p:tags r:id="rId2"/>
            </p:custDataLst>
          </p:nvPr>
        </p:nvPicPr>
        <p:blipFill>
          <a:blip r:embed="rId3"/>
          <a:stretch>
            <a:fillRect/>
          </a:stretch>
        </p:blipFill>
        <p:spPr>
          <a:xfrm>
            <a:off x="4895850" y="6562725"/>
            <a:ext cx="7296150" cy="1143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 name="直接连接符 20"/>
          <p:cNvCxnSpPr/>
          <p:nvPr/>
        </p:nvCxnSpPr>
        <p:spPr>
          <a:xfrm>
            <a:off x="2578267" y="3819522"/>
            <a:ext cx="0" cy="2742813"/>
          </a:xfrm>
          <a:prstGeom prst="line">
            <a:avLst/>
          </a:prstGeom>
          <a:ln w="12700">
            <a:tailEnd type="triangle"/>
          </a:ln>
        </p:spPr>
        <p:style>
          <a:lnRef idx="1">
            <a:schemeClr val="dk1"/>
          </a:lnRef>
          <a:fillRef idx="0">
            <a:schemeClr val="dk1"/>
          </a:fillRef>
          <a:effectRef idx="0">
            <a:schemeClr val="dk1"/>
          </a:effectRef>
          <a:fontRef idx="minor">
            <a:schemeClr val="tx1"/>
          </a:fontRef>
        </p:style>
      </p:cxnSp>
      <p:sp>
        <p:nvSpPr>
          <p:cNvPr id="17" name="文本框 16"/>
          <p:cNvSpPr txBox="1"/>
          <p:nvPr/>
        </p:nvSpPr>
        <p:spPr>
          <a:xfrm>
            <a:off x="2777490" y="3819525"/>
            <a:ext cx="3580765" cy="1799019"/>
          </a:xfrm>
          <a:prstGeom prst="rect">
            <a:avLst/>
          </a:prstGeom>
          <a:noFill/>
        </p:spPr>
        <p:txBody>
          <a:bodyPr wrap="square">
            <a:spAutoFit/>
          </a:bodyPr>
          <a:lstStyle/>
          <a:p>
            <a:pPr>
              <a:lnSpc>
                <a:spcPct val="150000"/>
              </a:lnSpc>
            </a:pPr>
            <a:r>
              <a:rPr lang="zh-CN" altLang="en-US" sz="2600" dirty="0">
                <a:latin typeface="黑体" panose="02010609060101010101" pitchFamily="49" charset="-122"/>
                <a:ea typeface="黑体" panose="02010609060101010101" pitchFamily="49" charset="-122"/>
                <a:cs typeface="Times New Roman" panose="02020603050405020304" pitchFamily="18" charset="0"/>
              </a:rPr>
              <a:t>由斯蒂芬森设计的蒸汽机车正式试车，标志着铁路时代的开始。</a:t>
            </a:r>
            <a:endParaRPr lang="zh-CN" altLang="en-US" sz="2600" dirty="0">
              <a:latin typeface="黑体" panose="02010609060101010101" pitchFamily="49" charset="-122"/>
              <a:ea typeface="黑体" panose="02010609060101010101" pitchFamily="49" charset="-122"/>
              <a:cs typeface="Times New Roman" panose="02020603050405020304" pitchFamily="18" charset="0"/>
            </a:endParaRPr>
          </a:p>
        </p:txBody>
      </p:sp>
      <p:sp>
        <p:nvSpPr>
          <p:cNvPr id="2" name="标题 1"/>
          <p:cNvSpPr txBox="1"/>
          <p:nvPr/>
        </p:nvSpPr>
        <p:spPr>
          <a:xfrm>
            <a:off x="750725" y="1152823"/>
            <a:ext cx="6303391" cy="531259"/>
          </a:xfrm>
          <a:prstGeom prst="rect">
            <a:avLst/>
          </a:prstGeom>
          <a:ln>
            <a:noFill/>
          </a:ln>
        </p:spPr>
        <p:txBody>
          <a:bodyPr vert="horz" lIns="91440" tIns="45720" rIns="91440" bIns="45720" rtlCol="0" anchor="b">
            <a:normAutofit/>
          </a:bodyPr>
          <a:lstStyle>
            <a:defPPr>
              <a:defRPr lang="zh-CN"/>
            </a:defPPr>
            <a:lvl1pPr>
              <a:lnSpc>
                <a:spcPct val="100000"/>
              </a:lnSpc>
              <a:spcBef>
                <a:spcPct val="0"/>
              </a:spcBef>
              <a:buNone/>
              <a:defRPr sz="2800" b="1">
                <a:solidFill>
                  <a:srgbClr val="C0444D"/>
                </a:solidFill>
                <a:latin typeface="Times New Roman" panose="02020603050405020304" pitchFamily="18" charset="0"/>
                <a:ea typeface="微软雅黑" panose="020B0503020204020204" pitchFamily="34" charset="-122"/>
                <a:cs typeface="Times New Roman" panose="02020603050405020304" pitchFamily="18" charset="0"/>
              </a:defRPr>
            </a:lvl1pPr>
          </a:lstStyle>
          <a:p>
            <a:r>
              <a:rPr lang="zh-CN" altLang="en-US" dirty="0">
                <a:solidFill>
                  <a:srgbClr val="FF0000"/>
                </a:solidFill>
                <a:latin typeface="黑体" panose="02010609060101010101" pitchFamily="49" charset="-122"/>
                <a:ea typeface="黑体" panose="02010609060101010101" pitchFamily="49" charset="-122"/>
              </a:rPr>
              <a:t>（四）交通运输业发展</a:t>
            </a:r>
            <a:endParaRPr lang="zh-CN" altLang="en-US" dirty="0">
              <a:solidFill>
                <a:srgbClr val="FF0000"/>
              </a:solidFill>
              <a:latin typeface="黑体" panose="02010609060101010101" pitchFamily="49" charset="-122"/>
              <a:ea typeface="黑体" panose="02010609060101010101" pitchFamily="49" charset="-122"/>
            </a:endParaRPr>
          </a:p>
        </p:txBody>
      </p:sp>
      <p:sp>
        <p:nvSpPr>
          <p:cNvPr id="5" name="Text Box 5"/>
          <p:cNvSpPr txBox="1">
            <a:spLocks noChangeArrowheads="1"/>
          </p:cNvSpPr>
          <p:nvPr/>
        </p:nvSpPr>
        <p:spPr bwMode="auto">
          <a:xfrm>
            <a:off x="750725" y="3130372"/>
            <a:ext cx="3704998" cy="452432"/>
          </a:xfrm>
          <a:prstGeom prst="rect">
            <a:avLst/>
          </a:prstGeom>
          <a:noFill/>
          <a:ln w="38100">
            <a:noFill/>
            <a:miter lim="800000"/>
          </a:ln>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lnSpc>
                <a:spcPct val="90000"/>
              </a:lnSpc>
              <a:spcBef>
                <a:spcPct val="50000"/>
              </a:spcBef>
              <a:buClr>
                <a:schemeClr val="tx1"/>
              </a:buClr>
              <a:buSzPct val="75000"/>
            </a:pPr>
            <a:r>
              <a:rPr lang="zh-CN" altLang="en-US" sz="2600" dirty="0">
                <a:latin typeface="黑体" panose="02010609060101010101" pitchFamily="49" charset="-122"/>
                <a:ea typeface="黑体" panose="02010609060101010101" pitchFamily="49" charset="-122"/>
              </a:rPr>
              <a:t>交通运输业的发展</a:t>
            </a:r>
            <a:endParaRPr lang="zh-CN" altLang="en-US" sz="2600" dirty="0">
              <a:latin typeface="黑体" panose="02010609060101010101" pitchFamily="49" charset="-122"/>
              <a:ea typeface="黑体" panose="02010609060101010101" pitchFamily="49" charset="-122"/>
            </a:endParaRPr>
          </a:p>
        </p:txBody>
      </p:sp>
      <p:sp>
        <p:nvSpPr>
          <p:cNvPr id="6" name="AutoShape 6"/>
          <p:cNvSpPr>
            <a:spLocks noChangeArrowheads="1"/>
          </p:cNvSpPr>
          <p:nvPr/>
        </p:nvSpPr>
        <p:spPr bwMode="auto">
          <a:xfrm>
            <a:off x="2324726" y="2550223"/>
            <a:ext cx="556997" cy="580149"/>
          </a:xfrm>
          <a:prstGeom prst="downArrow">
            <a:avLst>
              <a:gd name="adj1" fmla="val 50000"/>
              <a:gd name="adj2" fmla="val 25000"/>
            </a:avLst>
          </a:prstGeom>
          <a:solidFill>
            <a:srgbClr val="FF0000"/>
          </a:solidFill>
          <a:ln w="28575">
            <a:noFill/>
            <a:miter lim="800000"/>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zh-CN" altLang="en-US" sz="900">
              <a:solidFill>
                <a:srgbClr val="0070C0"/>
              </a:solidFill>
              <a:ea typeface="PMingLiU" panose="02020500000000000000" pitchFamily="18" charset="-120"/>
            </a:endParaRPr>
          </a:p>
        </p:txBody>
      </p:sp>
      <p:sp>
        <p:nvSpPr>
          <p:cNvPr id="7" name="Text Box 7"/>
          <p:cNvSpPr txBox="1">
            <a:spLocks noChangeArrowheads="1"/>
          </p:cNvSpPr>
          <p:nvPr/>
        </p:nvSpPr>
        <p:spPr bwMode="auto">
          <a:xfrm>
            <a:off x="2881723" y="2520227"/>
            <a:ext cx="1006475" cy="532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nSpc>
                <a:spcPct val="110000"/>
              </a:lnSpc>
              <a:spcBef>
                <a:spcPct val="50000"/>
              </a:spcBef>
              <a:buClr>
                <a:schemeClr val="tx1"/>
              </a:buClr>
              <a:buSzPct val="75000"/>
              <a:buFont typeface="Wingdings" panose="05000000000000000000" pitchFamily="2" charset="2"/>
              <a:buNone/>
            </a:pPr>
            <a:r>
              <a:rPr lang="zh-CN" altLang="en-US" sz="2600" dirty="0">
                <a:latin typeface="黑体" panose="02010609060101010101" pitchFamily="49" charset="-122"/>
                <a:ea typeface="黑体" panose="02010609060101010101" pitchFamily="49" charset="-122"/>
              </a:rPr>
              <a:t>推动</a:t>
            </a:r>
            <a:endParaRPr lang="zh-CN" altLang="en-US" sz="2600" dirty="0">
              <a:latin typeface="黑体" panose="02010609060101010101" pitchFamily="49" charset="-122"/>
              <a:ea typeface="黑体" panose="02010609060101010101" pitchFamily="49" charset="-122"/>
            </a:endParaRPr>
          </a:p>
        </p:txBody>
      </p:sp>
      <p:sp>
        <p:nvSpPr>
          <p:cNvPr id="8" name="Text Box 5"/>
          <p:cNvSpPr txBox="1">
            <a:spLocks noChangeArrowheads="1"/>
          </p:cNvSpPr>
          <p:nvPr/>
        </p:nvSpPr>
        <p:spPr bwMode="auto">
          <a:xfrm>
            <a:off x="750725" y="1971649"/>
            <a:ext cx="3704998" cy="452432"/>
          </a:xfrm>
          <a:prstGeom prst="rect">
            <a:avLst/>
          </a:prstGeom>
          <a:noFill/>
          <a:ln w="38100">
            <a:noFill/>
            <a:miter lim="800000"/>
          </a:ln>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lnSpc>
                <a:spcPct val="90000"/>
              </a:lnSpc>
              <a:spcBef>
                <a:spcPct val="50000"/>
              </a:spcBef>
              <a:buClr>
                <a:schemeClr val="tx1"/>
              </a:buClr>
              <a:buSzPct val="75000"/>
            </a:pPr>
            <a:r>
              <a:rPr lang="zh-CN" altLang="en-US" sz="2600" dirty="0">
                <a:latin typeface="黑体" panose="02010609060101010101" pitchFamily="49" charset="-122"/>
                <a:ea typeface="黑体" panose="02010609060101010101" pitchFamily="49" charset="-122"/>
              </a:rPr>
              <a:t>蒸汽机的广泛应用</a:t>
            </a:r>
            <a:endParaRPr lang="zh-CN" altLang="en-US" sz="2600" dirty="0">
              <a:latin typeface="黑体" panose="02010609060101010101" pitchFamily="49" charset="-122"/>
              <a:ea typeface="黑体" panose="02010609060101010101" pitchFamily="49" charset="-122"/>
            </a:endParaRPr>
          </a:p>
        </p:txBody>
      </p:sp>
      <p:pic>
        <p:nvPicPr>
          <p:cNvPr id="12" name="图片 11"/>
          <p:cNvPicPr>
            <a:picLocks noChangeAspect="1"/>
          </p:cNvPicPr>
          <p:nvPr/>
        </p:nvPicPr>
        <p:blipFill>
          <a:blip r:embed="rId1"/>
          <a:stretch>
            <a:fillRect/>
          </a:stretch>
        </p:blipFill>
        <p:spPr>
          <a:xfrm>
            <a:off x="6623511" y="1324275"/>
            <a:ext cx="5085837" cy="3456810"/>
          </a:xfrm>
          <a:prstGeom prst="ellipse">
            <a:avLst/>
          </a:prstGeom>
        </p:spPr>
      </p:pic>
      <p:sp>
        <p:nvSpPr>
          <p:cNvPr id="15" name="椭圆 14"/>
          <p:cNvSpPr/>
          <p:nvPr/>
        </p:nvSpPr>
        <p:spPr>
          <a:xfrm rot="9957828">
            <a:off x="2501078" y="4170733"/>
            <a:ext cx="154379" cy="154379"/>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6" name="文本框 15"/>
          <p:cNvSpPr txBox="1"/>
          <p:nvPr/>
        </p:nvSpPr>
        <p:spPr>
          <a:xfrm>
            <a:off x="-368490" y="3940154"/>
            <a:ext cx="2849413" cy="492443"/>
          </a:xfrm>
          <a:prstGeom prst="rect">
            <a:avLst/>
          </a:prstGeom>
          <a:noFill/>
        </p:spPr>
        <p:txBody>
          <a:bodyPr wrap="square">
            <a:spAutoFit/>
          </a:bodyPr>
          <a:lstStyle/>
          <a:p>
            <a:pPr algn="r"/>
            <a:r>
              <a:rPr lang="en-US" altLang="zh-CN" sz="2600" dirty="0">
                <a:latin typeface="Times New Roman" panose="02020603050405020304" pitchFamily="18" charset="0"/>
                <a:ea typeface="黑体" panose="02010609060101010101" pitchFamily="49" charset="-122"/>
                <a:cs typeface="Times New Roman" panose="02020603050405020304" pitchFamily="18" charset="0"/>
              </a:rPr>
              <a:t>1825</a:t>
            </a:r>
            <a:r>
              <a:rPr lang="zh-CN" altLang="en-US" sz="2600" dirty="0">
                <a:latin typeface="Times New Roman" panose="02020603050405020304" pitchFamily="18" charset="0"/>
                <a:ea typeface="黑体" panose="02010609060101010101" pitchFamily="49" charset="-122"/>
                <a:cs typeface="Times New Roman" panose="02020603050405020304" pitchFamily="18" charset="0"/>
              </a:rPr>
              <a:t>年</a:t>
            </a:r>
            <a:endParaRPr lang="zh-CN" altLang="en-US" sz="2600"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8" name="椭圆 17"/>
          <p:cNvSpPr/>
          <p:nvPr/>
        </p:nvSpPr>
        <p:spPr>
          <a:xfrm rot="9957828">
            <a:off x="2501078" y="5889902"/>
            <a:ext cx="154379" cy="154379"/>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9" name="文本框 18"/>
          <p:cNvSpPr txBox="1"/>
          <p:nvPr/>
        </p:nvSpPr>
        <p:spPr>
          <a:xfrm>
            <a:off x="-37291" y="5720870"/>
            <a:ext cx="2518214" cy="492443"/>
          </a:xfrm>
          <a:prstGeom prst="rect">
            <a:avLst/>
          </a:prstGeom>
          <a:noFill/>
        </p:spPr>
        <p:txBody>
          <a:bodyPr wrap="square">
            <a:spAutoFit/>
          </a:bodyPr>
          <a:lstStyle/>
          <a:p>
            <a:pPr algn="r"/>
            <a:r>
              <a:rPr lang="en-US" altLang="zh-CN" sz="2600" dirty="0">
                <a:latin typeface="Times New Roman" panose="02020603050405020304" pitchFamily="18" charset="0"/>
                <a:ea typeface="黑体" panose="02010609060101010101" pitchFamily="49" charset="-122"/>
                <a:cs typeface="Times New Roman" panose="02020603050405020304" pitchFamily="18" charset="0"/>
              </a:rPr>
              <a:t>1851</a:t>
            </a:r>
            <a:r>
              <a:rPr lang="zh-CN" altLang="en-US" sz="2600" dirty="0">
                <a:latin typeface="Times New Roman" panose="02020603050405020304" pitchFamily="18" charset="0"/>
                <a:ea typeface="黑体" panose="02010609060101010101" pitchFamily="49" charset="-122"/>
                <a:cs typeface="Times New Roman" panose="02020603050405020304" pitchFamily="18" charset="0"/>
              </a:rPr>
              <a:t>年</a:t>
            </a:r>
            <a:endParaRPr lang="zh-CN" altLang="en-US" sz="2600"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20" name="矩形 19"/>
          <p:cNvSpPr/>
          <p:nvPr/>
        </p:nvSpPr>
        <p:spPr>
          <a:xfrm>
            <a:off x="2777490" y="5749652"/>
            <a:ext cx="7608721" cy="492443"/>
          </a:xfrm>
          <a:prstGeom prst="rect">
            <a:avLst/>
          </a:prstGeom>
          <a:noFill/>
        </p:spPr>
        <p:txBody>
          <a:bodyPr wrap="square">
            <a:spAutoFit/>
          </a:bodyPr>
          <a:lstStyle/>
          <a:p>
            <a:r>
              <a:rPr lang="zh-CN" altLang="en-US" sz="2600" dirty="0">
                <a:latin typeface="黑体" panose="02010609060101010101" pitchFamily="49" charset="-122"/>
                <a:ea typeface="黑体" panose="02010609060101010101" pitchFamily="49" charset="-122"/>
                <a:cs typeface="Times New Roman" panose="02020603050405020304" pitchFamily="18" charset="0"/>
              </a:rPr>
              <a:t>英国建成了总长约</a:t>
            </a:r>
            <a:r>
              <a:rPr lang="en-US" altLang="zh-CN" sz="2600" dirty="0">
                <a:latin typeface="黑体" panose="02010609060101010101" pitchFamily="49" charset="-122"/>
                <a:ea typeface="黑体" panose="02010609060101010101" pitchFamily="49" charset="-122"/>
                <a:cs typeface="Times New Roman" panose="02020603050405020304" pitchFamily="18" charset="0"/>
              </a:rPr>
              <a:t>1</a:t>
            </a:r>
            <a:r>
              <a:rPr lang="zh-CN" altLang="en-US" sz="2600" dirty="0">
                <a:latin typeface="黑体" panose="02010609060101010101" pitchFamily="49" charset="-122"/>
                <a:ea typeface="黑体" panose="02010609060101010101" pitchFamily="49" charset="-122"/>
                <a:cs typeface="Times New Roman" panose="02020603050405020304" pitchFamily="18" charset="0"/>
              </a:rPr>
              <a:t>万千米的铁路网。</a:t>
            </a:r>
            <a:endParaRPr lang="zh-CN" altLang="en-US" sz="2600" dirty="0">
              <a:solidFill>
                <a:srgbClr val="C00000"/>
              </a:solidFill>
              <a:latin typeface="黑体" panose="02010609060101010101" pitchFamily="49" charset="-122"/>
              <a:ea typeface="黑体" panose="02010609060101010101" pitchFamily="49" charset="-122"/>
              <a:cs typeface="Times New Roman" panose="02020603050405020304" pitchFamily="18" charset="0"/>
            </a:endParaRPr>
          </a:p>
        </p:txBody>
      </p:sp>
      <p:sp>
        <p:nvSpPr>
          <p:cNvPr id="25" name="文本框 24"/>
          <p:cNvSpPr txBox="1"/>
          <p:nvPr/>
        </p:nvSpPr>
        <p:spPr>
          <a:xfrm>
            <a:off x="6623511" y="4994155"/>
            <a:ext cx="5085837" cy="430887"/>
          </a:xfrm>
          <a:prstGeom prst="rect">
            <a:avLst/>
          </a:prstGeom>
          <a:noFill/>
        </p:spPr>
        <p:txBody>
          <a:bodyPr wrap="square" rtlCol="0">
            <a:spAutoFit/>
          </a:bodyPr>
          <a:lstStyle/>
          <a:p>
            <a:pPr algn="ctr"/>
            <a:r>
              <a:rPr lang="en-US" altLang="zh-CN" sz="2200" b="1" dirty="0">
                <a:latin typeface="Times New Roman" panose="02020603050405020304" pitchFamily="18" charset="0"/>
                <a:ea typeface="仿宋" panose="02010609060101010101" pitchFamily="49" charset="-122"/>
                <a:cs typeface="Times New Roman" panose="02020603050405020304" pitchFamily="18" charset="0"/>
              </a:rPr>
              <a:t>◎1825</a:t>
            </a:r>
            <a:r>
              <a:rPr lang="zh-CN" altLang="en-US" sz="2200" b="1" dirty="0">
                <a:latin typeface="Times New Roman" panose="02020603050405020304" pitchFamily="18" charset="0"/>
                <a:ea typeface="仿宋" panose="02010609060101010101" pitchFamily="49" charset="-122"/>
                <a:cs typeface="Times New Roman" panose="02020603050405020304" pitchFamily="18" charset="0"/>
              </a:rPr>
              <a:t>年斯蒂芬森试验蒸汽机车</a:t>
            </a:r>
            <a:endParaRPr lang="zh-CN" altLang="en-US" sz="2200" b="1" dirty="0">
              <a:latin typeface="Times New Roman" panose="02020603050405020304" pitchFamily="18" charset="0"/>
              <a:ea typeface="仿宋" panose="02010609060101010101" pitchFamily="49"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down)">
                                      <p:cBhvr>
                                        <p:cTn id="8" dur="500"/>
                                        <p:tgtEl>
                                          <p:spTgt spid="6"/>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p:tgtEl>
                                          <p:spTgt spid="7"/>
                                        </p:tgtEl>
                                        <p:attrNameLst>
                                          <p:attrName>ppt_y</p:attrName>
                                        </p:attrNameLst>
                                      </p:cBhvr>
                                      <p:tavLst>
                                        <p:tav tm="0">
                                          <p:val>
                                            <p:strVal val="#ppt_y-#ppt_h*1.125000"/>
                                          </p:val>
                                        </p:tav>
                                        <p:tav tm="100000">
                                          <p:val>
                                            <p:strVal val="#ppt_y"/>
                                          </p:val>
                                        </p:tav>
                                      </p:tavLst>
                                    </p:anim>
                                    <p:animEffect transition="in" filter="wipe(dow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1" fill="hold" nodeType="click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p:tgtEl>
                                          <p:spTgt spid="21"/>
                                        </p:tgtEl>
                                        <p:attrNameLst>
                                          <p:attrName>ppt_y</p:attrName>
                                        </p:attrNameLst>
                                      </p:cBhvr>
                                      <p:tavLst>
                                        <p:tav tm="0">
                                          <p:val>
                                            <p:strVal val="#ppt_y-#ppt_h*1.125000"/>
                                          </p:val>
                                        </p:tav>
                                        <p:tav tm="100000">
                                          <p:val>
                                            <p:strVal val="#ppt_y"/>
                                          </p:val>
                                        </p:tav>
                                      </p:tavLst>
                                    </p:anim>
                                    <p:animEffect transition="in" filter="wipe(down)">
                                      <p:cBhvr>
                                        <p:cTn id="24" dur="500"/>
                                        <p:tgtEl>
                                          <p:spTgt spid="21"/>
                                        </p:tgtEl>
                                      </p:cBhvr>
                                    </p:animEffect>
                                  </p:childTnLst>
                                </p:cTn>
                              </p:par>
                              <p:par>
                                <p:cTn id="25" presetID="12" presetClass="entr" presetSubtype="4"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p:tgtEl>
                                          <p:spTgt spid="15"/>
                                        </p:tgtEl>
                                        <p:attrNameLst>
                                          <p:attrName>ppt_y</p:attrName>
                                        </p:attrNameLst>
                                      </p:cBhvr>
                                      <p:tavLst>
                                        <p:tav tm="0">
                                          <p:val>
                                            <p:strVal val="#ppt_y+#ppt_h*1.125000"/>
                                          </p:val>
                                        </p:tav>
                                        <p:tav tm="100000">
                                          <p:val>
                                            <p:strVal val="#ppt_y"/>
                                          </p:val>
                                        </p:tav>
                                      </p:tavLst>
                                    </p:anim>
                                    <p:animEffect transition="in" filter="wipe(up)">
                                      <p:cBhvr>
                                        <p:cTn id="28" dur="500"/>
                                        <p:tgtEl>
                                          <p:spTgt spid="15"/>
                                        </p:tgtEl>
                                      </p:cBhvr>
                                    </p:animEffect>
                                  </p:childTnLst>
                                </p:cTn>
                              </p:par>
                              <p:par>
                                <p:cTn id="29" presetID="12" presetClass="entr" presetSubtype="4"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p:tgtEl>
                                          <p:spTgt spid="18"/>
                                        </p:tgtEl>
                                        <p:attrNameLst>
                                          <p:attrName>ppt_y</p:attrName>
                                        </p:attrNameLst>
                                      </p:cBhvr>
                                      <p:tavLst>
                                        <p:tav tm="0">
                                          <p:val>
                                            <p:strVal val="#ppt_y+#ppt_h*1.125000"/>
                                          </p:val>
                                        </p:tav>
                                        <p:tav tm="100000">
                                          <p:val>
                                            <p:strVal val="#ppt_y"/>
                                          </p:val>
                                        </p:tav>
                                      </p:tavLst>
                                    </p:anim>
                                    <p:animEffect transition="in" filter="wipe(up)">
                                      <p:cBhvr>
                                        <p:cTn id="32" dur="500"/>
                                        <p:tgtEl>
                                          <p:spTgt spid="18"/>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additive="base">
                                        <p:cTn id="37" dur="500"/>
                                        <p:tgtEl>
                                          <p:spTgt spid="16"/>
                                        </p:tgtEl>
                                        <p:attrNameLst>
                                          <p:attrName>ppt_y</p:attrName>
                                        </p:attrNameLst>
                                      </p:cBhvr>
                                      <p:tavLst>
                                        <p:tav tm="0">
                                          <p:val>
                                            <p:strVal val="#ppt_y+#ppt_h*1.125000"/>
                                          </p:val>
                                        </p:tav>
                                        <p:tav tm="100000">
                                          <p:val>
                                            <p:strVal val="#ppt_y"/>
                                          </p:val>
                                        </p:tav>
                                      </p:tavLst>
                                    </p:anim>
                                    <p:animEffect transition="in" filter="wipe(up)">
                                      <p:cBhvr>
                                        <p:cTn id="38" dur="500"/>
                                        <p:tgtEl>
                                          <p:spTgt spid="16"/>
                                        </p:tgtEl>
                                      </p:cBhvr>
                                    </p:animEffect>
                                  </p:childTnLst>
                                </p:cTn>
                              </p:par>
                              <p:par>
                                <p:cTn id="39" presetID="12" presetClass="entr" presetSubtype="4" fill="hold" grpId="0" nodeType="with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500"/>
                                        <p:tgtEl>
                                          <p:spTgt spid="17"/>
                                        </p:tgtEl>
                                        <p:attrNameLst>
                                          <p:attrName>ppt_y</p:attrName>
                                        </p:attrNameLst>
                                      </p:cBhvr>
                                      <p:tavLst>
                                        <p:tav tm="0">
                                          <p:val>
                                            <p:strVal val="#ppt_y+#ppt_h*1.125000"/>
                                          </p:val>
                                        </p:tav>
                                        <p:tav tm="100000">
                                          <p:val>
                                            <p:strVal val="#ppt_y"/>
                                          </p:val>
                                        </p:tav>
                                      </p:tavLst>
                                    </p:anim>
                                    <p:animEffect transition="in" filter="wipe(up)">
                                      <p:cBhvr>
                                        <p:cTn id="42" dur="500"/>
                                        <p:tgtEl>
                                          <p:spTgt spid="17"/>
                                        </p:tgtEl>
                                      </p:cBhvr>
                                    </p:animEffect>
                                  </p:childTnLst>
                                </p:cTn>
                              </p:par>
                            </p:childTnLst>
                          </p:cTn>
                        </p:par>
                      </p:childTnLst>
                    </p:cTn>
                  </p:par>
                  <p:par>
                    <p:cTn id="43" fill="hold">
                      <p:stCondLst>
                        <p:cond delay="indefinite"/>
                      </p:stCondLst>
                      <p:childTnLst>
                        <p:par>
                          <p:cTn id="44" fill="hold">
                            <p:stCondLst>
                              <p:cond delay="0"/>
                            </p:stCondLst>
                            <p:childTnLst>
                              <p:par>
                                <p:cTn id="45" presetID="12" presetClass="entr" presetSubtype="4" fill="hold" nodeType="click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500"/>
                                        <p:tgtEl>
                                          <p:spTgt spid="12"/>
                                        </p:tgtEl>
                                        <p:attrNameLst>
                                          <p:attrName>ppt_y</p:attrName>
                                        </p:attrNameLst>
                                      </p:cBhvr>
                                      <p:tavLst>
                                        <p:tav tm="0">
                                          <p:val>
                                            <p:strVal val="#ppt_y+#ppt_h*1.125000"/>
                                          </p:val>
                                        </p:tav>
                                        <p:tav tm="100000">
                                          <p:val>
                                            <p:strVal val="#ppt_y"/>
                                          </p:val>
                                        </p:tav>
                                      </p:tavLst>
                                    </p:anim>
                                    <p:animEffect transition="in" filter="wipe(up)">
                                      <p:cBhvr>
                                        <p:cTn id="48" dur="500"/>
                                        <p:tgtEl>
                                          <p:spTgt spid="12"/>
                                        </p:tgtEl>
                                      </p:cBhvr>
                                    </p:animEffect>
                                  </p:childTnLst>
                                </p:cTn>
                              </p:par>
                              <p:par>
                                <p:cTn id="49" presetID="12" presetClass="entr" presetSubtype="4" fill="hold" grpId="0" nodeType="withEffect">
                                  <p:stCondLst>
                                    <p:cond delay="0"/>
                                  </p:stCondLst>
                                  <p:childTnLst>
                                    <p:set>
                                      <p:cBhvr>
                                        <p:cTn id="50" dur="1" fill="hold">
                                          <p:stCondLst>
                                            <p:cond delay="0"/>
                                          </p:stCondLst>
                                        </p:cTn>
                                        <p:tgtEl>
                                          <p:spTgt spid="25"/>
                                        </p:tgtEl>
                                        <p:attrNameLst>
                                          <p:attrName>style.visibility</p:attrName>
                                        </p:attrNameLst>
                                      </p:cBhvr>
                                      <p:to>
                                        <p:strVal val="visible"/>
                                      </p:to>
                                    </p:set>
                                    <p:anim calcmode="lin" valueType="num">
                                      <p:cBhvr additive="base">
                                        <p:cTn id="51" dur="500"/>
                                        <p:tgtEl>
                                          <p:spTgt spid="25"/>
                                        </p:tgtEl>
                                        <p:attrNameLst>
                                          <p:attrName>ppt_y</p:attrName>
                                        </p:attrNameLst>
                                      </p:cBhvr>
                                      <p:tavLst>
                                        <p:tav tm="0">
                                          <p:val>
                                            <p:strVal val="#ppt_y+#ppt_h*1.125000"/>
                                          </p:val>
                                        </p:tav>
                                        <p:tav tm="100000">
                                          <p:val>
                                            <p:strVal val="#ppt_y"/>
                                          </p:val>
                                        </p:tav>
                                      </p:tavLst>
                                    </p:anim>
                                    <p:animEffect transition="in" filter="wipe(up)">
                                      <p:cBhvr>
                                        <p:cTn id="52" dur="500"/>
                                        <p:tgtEl>
                                          <p:spTgt spid="25"/>
                                        </p:tgtEl>
                                      </p:cBhvr>
                                    </p:animEffect>
                                  </p:childTnLst>
                                </p:cTn>
                              </p:par>
                            </p:childTnLst>
                          </p:cTn>
                        </p:par>
                      </p:childTnLst>
                    </p:cTn>
                  </p:par>
                  <p:par>
                    <p:cTn id="53" fill="hold">
                      <p:stCondLst>
                        <p:cond delay="indefinite"/>
                      </p:stCondLst>
                      <p:childTnLst>
                        <p:par>
                          <p:cTn id="54" fill="hold">
                            <p:stCondLst>
                              <p:cond delay="0"/>
                            </p:stCondLst>
                            <p:childTnLst>
                              <p:par>
                                <p:cTn id="55" presetID="12" presetClass="entr" presetSubtype="4" fill="hold" grpId="0" nodeType="clickEffect">
                                  <p:stCondLst>
                                    <p:cond delay="0"/>
                                  </p:stCondLst>
                                  <p:childTnLst>
                                    <p:set>
                                      <p:cBhvr>
                                        <p:cTn id="56" dur="1" fill="hold">
                                          <p:stCondLst>
                                            <p:cond delay="0"/>
                                          </p:stCondLst>
                                        </p:cTn>
                                        <p:tgtEl>
                                          <p:spTgt spid="19"/>
                                        </p:tgtEl>
                                        <p:attrNameLst>
                                          <p:attrName>style.visibility</p:attrName>
                                        </p:attrNameLst>
                                      </p:cBhvr>
                                      <p:to>
                                        <p:strVal val="visible"/>
                                      </p:to>
                                    </p:set>
                                    <p:anim calcmode="lin" valueType="num">
                                      <p:cBhvr additive="base">
                                        <p:cTn id="57" dur="500"/>
                                        <p:tgtEl>
                                          <p:spTgt spid="19"/>
                                        </p:tgtEl>
                                        <p:attrNameLst>
                                          <p:attrName>ppt_y</p:attrName>
                                        </p:attrNameLst>
                                      </p:cBhvr>
                                      <p:tavLst>
                                        <p:tav tm="0">
                                          <p:val>
                                            <p:strVal val="#ppt_y+#ppt_h*1.125000"/>
                                          </p:val>
                                        </p:tav>
                                        <p:tav tm="100000">
                                          <p:val>
                                            <p:strVal val="#ppt_y"/>
                                          </p:val>
                                        </p:tav>
                                      </p:tavLst>
                                    </p:anim>
                                    <p:animEffect transition="in" filter="wipe(up)">
                                      <p:cBhvr>
                                        <p:cTn id="58" dur="500"/>
                                        <p:tgtEl>
                                          <p:spTgt spid="19"/>
                                        </p:tgtEl>
                                      </p:cBhvr>
                                    </p:animEffect>
                                  </p:childTnLst>
                                </p:cTn>
                              </p:par>
                              <p:par>
                                <p:cTn id="59" presetID="12" presetClass="entr" presetSubtype="4" fill="hold" grpId="0" nodeType="withEffect">
                                  <p:stCondLst>
                                    <p:cond delay="0"/>
                                  </p:stCondLst>
                                  <p:childTnLst>
                                    <p:set>
                                      <p:cBhvr>
                                        <p:cTn id="60" dur="1" fill="hold">
                                          <p:stCondLst>
                                            <p:cond delay="0"/>
                                          </p:stCondLst>
                                        </p:cTn>
                                        <p:tgtEl>
                                          <p:spTgt spid="20"/>
                                        </p:tgtEl>
                                        <p:attrNameLst>
                                          <p:attrName>style.visibility</p:attrName>
                                        </p:attrNameLst>
                                      </p:cBhvr>
                                      <p:to>
                                        <p:strVal val="visible"/>
                                      </p:to>
                                    </p:set>
                                    <p:anim calcmode="lin" valueType="num">
                                      <p:cBhvr additive="base">
                                        <p:cTn id="61" dur="500"/>
                                        <p:tgtEl>
                                          <p:spTgt spid="20"/>
                                        </p:tgtEl>
                                        <p:attrNameLst>
                                          <p:attrName>ppt_y</p:attrName>
                                        </p:attrNameLst>
                                      </p:cBhvr>
                                      <p:tavLst>
                                        <p:tav tm="0">
                                          <p:val>
                                            <p:strVal val="#ppt_y+#ppt_h*1.125000"/>
                                          </p:val>
                                        </p:tav>
                                        <p:tav tm="100000">
                                          <p:val>
                                            <p:strVal val="#ppt_y"/>
                                          </p:val>
                                        </p:tav>
                                      </p:tavLst>
                                    </p:anim>
                                    <p:animEffect transition="in" filter="wipe(up)">
                                      <p:cBhvr>
                                        <p:cTn id="6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5" grpId="0"/>
      <p:bldP spid="6" grpId="0" bldLvl="0" animBg="1"/>
      <p:bldP spid="7" grpId="0"/>
      <p:bldP spid="15" grpId="0" bldLvl="0" animBg="1"/>
      <p:bldP spid="16" grpId="0"/>
      <p:bldP spid="18" grpId="0" bldLvl="0" animBg="1"/>
      <p:bldP spid="19" grpId="0"/>
      <p:bldP spid="20" grpId="0"/>
      <p:bldP spid="2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750724" y="1396826"/>
            <a:ext cx="6303391" cy="531259"/>
          </a:xfrm>
          <a:prstGeom prst="rect">
            <a:avLst/>
          </a:prstGeom>
          <a:ln>
            <a:noFill/>
          </a:ln>
        </p:spPr>
        <p:txBody>
          <a:bodyPr vert="horz" lIns="91440" tIns="45720" rIns="91440" bIns="45720" rtlCol="0" anchor="b">
            <a:noAutofit/>
          </a:bodyPr>
          <a:lstStyle>
            <a:defPPr>
              <a:defRPr lang="zh-CN"/>
            </a:defPPr>
            <a:lvl1pPr>
              <a:lnSpc>
                <a:spcPct val="100000"/>
              </a:lnSpc>
              <a:spcBef>
                <a:spcPct val="0"/>
              </a:spcBef>
              <a:buNone/>
              <a:defRPr sz="2800" b="1">
                <a:solidFill>
                  <a:srgbClr val="C0444D"/>
                </a:solidFill>
                <a:latin typeface="Times New Roman" panose="02020603050405020304" pitchFamily="18" charset="0"/>
                <a:ea typeface="微软雅黑" panose="020B0503020204020204" pitchFamily="34" charset="-122"/>
                <a:cs typeface="Times New Roman" panose="02020603050405020304" pitchFamily="18" charset="0"/>
              </a:defRPr>
            </a:lvl1pPr>
          </a:lstStyle>
          <a:p>
            <a:r>
              <a:rPr lang="zh-CN" altLang="en-US" sz="3200" dirty="0">
                <a:solidFill>
                  <a:srgbClr val="FF0000"/>
                </a:solidFill>
                <a:latin typeface="黑体" panose="02010609060101010101" pitchFamily="49" charset="-122"/>
                <a:ea typeface="黑体" panose="02010609060101010101" pitchFamily="49" charset="-122"/>
              </a:rPr>
              <a:t>（四）交通运输业发展</a:t>
            </a:r>
            <a:endParaRPr lang="zh-CN" altLang="en-US" sz="3200" dirty="0">
              <a:solidFill>
                <a:srgbClr val="FF0000"/>
              </a:solidFill>
              <a:latin typeface="黑体" panose="02010609060101010101" pitchFamily="49" charset="-122"/>
              <a:ea typeface="黑体" panose="02010609060101010101" pitchFamily="49" charset="-122"/>
            </a:endParaRPr>
          </a:p>
        </p:txBody>
      </p:sp>
      <p:sp>
        <p:nvSpPr>
          <p:cNvPr id="22" name="文本框 21"/>
          <p:cNvSpPr txBox="1"/>
          <p:nvPr/>
        </p:nvSpPr>
        <p:spPr>
          <a:xfrm>
            <a:off x="586953" y="2756040"/>
            <a:ext cx="5509047" cy="1824282"/>
          </a:xfrm>
          <a:prstGeom prst="rect">
            <a:avLst/>
          </a:prstGeom>
          <a:noFill/>
        </p:spPr>
        <p:txBody>
          <a:bodyPr wrap="square">
            <a:spAutoFit/>
          </a:bodyPr>
          <a:lstStyle/>
          <a:p>
            <a:pPr>
              <a:lnSpc>
                <a:spcPct val="150000"/>
              </a:lnSpc>
            </a:pPr>
            <a:r>
              <a:rPr lang="zh-CN" altLang="en-US" sz="2600" dirty="0">
                <a:ea typeface="黑体" panose="02010609060101010101" pitchFamily="49" charset="-122"/>
              </a:rPr>
              <a:t>　　铁路时代的到来为社会提供了更为快捷、廉价、便利的交通，使生产和市场之间的联系变得更加密切。</a:t>
            </a:r>
            <a:endParaRPr lang="zh-CN" altLang="en-US" sz="2600" dirty="0">
              <a:ea typeface="黑体" panose="02010609060101010101" pitchFamily="49" charset="-122"/>
            </a:endParaRPr>
          </a:p>
        </p:txBody>
      </p:sp>
      <p:pic>
        <p:nvPicPr>
          <p:cNvPr id="23" name="图片 22"/>
          <p:cNvPicPr>
            <a:picLocks noChangeAspect="1"/>
          </p:cNvPicPr>
          <p:nvPr/>
        </p:nvPicPr>
        <p:blipFill>
          <a:blip r:embed="rId1"/>
          <a:stretch>
            <a:fillRect/>
          </a:stretch>
        </p:blipFill>
        <p:spPr>
          <a:xfrm>
            <a:off x="6641099" y="1701666"/>
            <a:ext cx="5085837" cy="3456810"/>
          </a:xfrm>
          <a:prstGeom prst="ellipse">
            <a:avLst/>
          </a:prstGeom>
        </p:spPr>
      </p:pic>
      <p:sp>
        <p:nvSpPr>
          <p:cNvPr id="24" name="文本框 23"/>
          <p:cNvSpPr txBox="1"/>
          <p:nvPr/>
        </p:nvSpPr>
        <p:spPr>
          <a:xfrm>
            <a:off x="6641099" y="5214924"/>
            <a:ext cx="5085837" cy="430887"/>
          </a:xfrm>
          <a:prstGeom prst="rect">
            <a:avLst/>
          </a:prstGeom>
          <a:noFill/>
        </p:spPr>
        <p:txBody>
          <a:bodyPr wrap="square" rtlCol="0">
            <a:spAutoFit/>
          </a:bodyPr>
          <a:lstStyle/>
          <a:p>
            <a:pPr algn="ctr"/>
            <a:r>
              <a:rPr lang="en-US" altLang="zh-CN" sz="2200" b="1" dirty="0">
                <a:latin typeface="Times New Roman" panose="02020603050405020304" pitchFamily="18" charset="0"/>
                <a:ea typeface="仿宋" panose="02010609060101010101" pitchFamily="49" charset="-122"/>
                <a:cs typeface="Times New Roman" panose="02020603050405020304" pitchFamily="18" charset="0"/>
              </a:rPr>
              <a:t>◎1825</a:t>
            </a:r>
            <a:r>
              <a:rPr lang="zh-CN" altLang="en-US" sz="2200" b="1" dirty="0">
                <a:latin typeface="Times New Roman" panose="02020603050405020304" pitchFamily="18" charset="0"/>
                <a:ea typeface="仿宋" panose="02010609060101010101" pitchFamily="49" charset="-122"/>
                <a:cs typeface="Times New Roman" panose="02020603050405020304" pitchFamily="18" charset="0"/>
              </a:rPr>
              <a:t>年斯蒂芬森试验蒸汽机车</a:t>
            </a:r>
            <a:endParaRPr lang="zh-CN" altLang="en-US" sz="2200" b="1" dirty="0">
              <a:latin typeface="Times New Roman" panose="02020603050405020304" pitchFamily="18" charset="0"/>
              <a:ea typeface="仿宋" panose="02010609060101010101" pitchFamily="49"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动作按钮: 自定义 6147">
            <a:hlinkClick r:id="" action="ppaction://hlinkshowjump?jump=nextslide"/>
          </p:cNvPr>
          <p:cNvSpPr/>
          <p:nvPr>
            <p:custDataLst>
              <p:tags r:id="rId1"/>
            </p:custDataLst>
          </p:nvPr>
        </p:nvSpPr>
        <p:spPr>
          <a:xfrm>
            <a:off x="6257933" y="2726671"/>
            <a:ext cx="2114659" cy="285765"/>
          </a:xfrm>
          <a:prstGeom prst="actionButtonBlank">
            <a:avLst/>
          </a:prstGeom>
          <a:noFill/>
          <a:ln w="9525">
            <a:noFill/>
          </a:ln>
        </p:spPr>
        <p:txBody>
          <a:bodyPr/>
          <a:lstStyle/>
          <a:p>
            <a:endParaRPr lang="zh-CN" altLang="en-US" sz="135"/>
          </a:p>
        </p:txBody>
      </p:sp>
      <p:sp>
        <p:nvSpPr>
          <p:cNvPr id="3" name="副标题 4"/>
          <p:cNvSpPr>
            <a:spLocks noGrp="1"/>
          </p:cNvSpPr>
          <p:nvPr>
            <p:custDataLst>
              <p:tags r:id="rId2"/>
            </p:custDataLst>
          </p:nvPr>
        </p:nvSpPr>
        <p:spPr>
          <a:xfrm>
            <a:off x="442824" y="1310425"/>
            <a:ext cx="11360018" cy="4600219"/>
          </a:xfrm>
          <a:prstGeom prst="rect">
            <a:avLst/>
          </a:prstGeom>
          <a:ln>
            <a:noFill/>
          </a:ln>
        </p:spPr>
        <p:style>
          <a:lnRef idx="2">
            <a:schemeClr val="accent5"/>
          </a:lnRef>
          <a:fillRef idx="0">
            <a:srgbClr val="FFFFFF"/>
          </a:fillRef>
          <a:effectRef idx="0">
            <a:srgbClr val="FFFFFF"/>
          </a:effectRef>
          <a:fontRef idx="minor">
            <a:schemeClr val="dk1"/>
          </a:fontRef>
        </p:style>
        <p:txBody>
          <a:bodyPr vert="horz" lIns="119985" tIns="62392" rIns="119985" bIns="62392" anchor="t" anchorCtr="0">
            <a:noAutofit/>
          </a:bodyPr>
          <a:lstStyle>
            <a:lvl1pPr marL="128905" indent="-128905" algn="l" defTabSz="514350" rtl="0" eaLnBrk="1" fontAlgn="auto" latinLnBrk="0" hangingPunct="1">
              <a:lnSpc>
                <a:spcPct val="130000"/>
              </a:lnSpc>
              <a:spcBef>
                <a:spcPts val="0"/>
              </a:spcBef>
              <a:spcAft>
                <a:spcPts val="1000"/>
              </a:spcAft>
              <a:buFont typeface="Arial" panose="020B0604020202020204" pitchFamily="34" charset="0"/>
              <a:buChar char="●"/>
              <a:defRPr sz="1015" u="none" strike="noStrike" kern="1200" cap="none" spc="150" normalizeH="0" baseline="0">
                <a:solidFill>
                  <a:schemeClr val="tx1">
                    <a:lumMod val="65000"/>
                    <a:lumOff val="35000"/>
                  </a:schemeClr>
                </a:solidFill>
                <a:uFillTx/>
                <a:latin typeface="+mn-lt"/>
                <a:ea typeface="+mn-ea"/>
                <a:cs typeface="+mn-cs"/>
              </a:defRPr>
            </a:lvl1pPr>
            <a:lvl2pPr marL="386080" indent="-128905" algn="l" defTabSz="514350" rtl="0" eaLnBrk="1" fontAlgn="auto" latinLnBrk="0" hangingPunct="1">
              <a:lnSpc>
                <a:spcPct val="120000"/>
              </a:lnSpc>
              <a:spcBef>
                <a:spcPts val="0"/>
              </a:spcBef>
              <a:spcAft>
                <a:spcPts val="600"/>
              </a:spcAft>
              <a:buFont typeface="Arial" panose="020B0604020202020204" pitchFamily="34" charset="0"/>
              <a:buChar char="●"/>
              <a:tabLst>
                <a:tab pos="906145" algn="l"/>
                <a:tab pos="906145" algn="l"/>
                <a:tab pos="906145" algn="l"/>
                <a:tab pos="906145" algn="l"/>
              </a:tabLst>
              <a:defRPr sz="900" u="none" strike="noStrike" kern="1200" cap="none" spc="150" normalizeH="0" baseline="0">
                <a:solidFill>
                  <a:schemeClr val="tx1">
                    <a:lumMod val="65000"/>
                    <a:lumOff val="35000"/>
                  </a:schemeClr>
                </a:solidFill>
                <a:uFillTx/>
                <a:latin typeface="+mn-lt"/>
                <a:ea typeface="+mn-ea"/>
                <a:cs typeface="+mn-cs"/>
              </a:defRPr>
            </a:lvl2pPr>
            <a:lvl3pPr marL="643255" indent="-128905" algn="l" defTabSz="514350" rtl="0" eaLnBrk="1" fontAlgn="auto" latinLnBrk="0" hangingPunct="1">
              <a:lnSpc>
                <a:spcPct val="120000"/>
              </a:lnSpc>
              <a:spcBef>
                <a:spcPts val="0"/>
              </a:spcBef>
              <a:spcAft>
                <a:spcPts val="600"/>
              </a:spcAft>
              <a:buFont typeface="Arial" panose="020B0604020202020204" pitchFamily="34" charset="0"/>
              <a:buChar char="●"/>
              <a:defRPr sz="900" u="none" strike="noStrike" kern="1200" cap="none" spc="150" normalizeH="0" baseline="0">
                <a:solidFill>
                  <a:schemeClr val="tx1">
                    <a:lumMod val="65000"/>
                    <a:lumOff val="35000"/>
                  </a:schemeClr>
                </a:solidFill>
                <a:uFillTx/>
                <a:latin typeface="+mn-lt"/>
                <a:ea typeface="+mn-ea"/>
                <a:cs typeface="+mn-cs"/>
              </a:defRPr>
            </a:lvl3pPr>
            <a:lvl4pPr marL="900430" indent="-128905" algn="l" defTabSz="514350" rtl="0" eaLnBrk="1" fontAlgn="auto" latinLnBrk="0" hangingPunct="1">
              <a:lnSpc>
                <a:spcPct val="120000"/>
              </a:lnSpc>
              <a:spcBef>
                <a:spcPts val="0"/>
              </a:spcBef>
              <a:spcAft>
                <a:spcPts val="300"/>
              </a:spcAft>
              <a:buFont typeface="Wingdings" panose="05000000000000000000" charset="0"/>
              <a:buChar char=""/>
              <a:defRPr sz="790" u="none" strike="noStrike" kern="1200" cap="none" spc="150" normalizeH="0" baseline="0">
                <a:solidFill>
                  <a:schemeClr val="tx1">
                    <a:lumMod val="65000"/>
                    <a:lumOff val="35000"/>
                  </a:schemeClr>
                </a:solidFill>
                <a:uFillTx/>
                <a:latin typeface="+mn-lt"/>
                <a:ea typeface="+mn-ea"/>
                <a:cs typeface="+mn-cs"/>
              </a:defRPr>
            </a:lvl4pPr>
            <a:lvl5pPr marL="1157605" indent="-128905" algn="l" defTabSz="514350" rtl="0" eaLnBrk="1" fontAlgn="auto" latinLnBrk="0" hangingPunct="1">
              <a:lnSpc>
                <a:spcPct val="120000"/>
              </a:lnSpc>
              <a:spcBef>
                <a:spcPts val="0"/>
              </a:spcBef>
              <a:spcAft>
                <a:spcPts val="300"/>
              </a:spcAft>
              <a:buFont typeface="Arial" panose="020B0604020202020204" pitchFamily="34" charset="0"/>
              <a:buChar char="•"/>
              <a:defRPr sz="790" u="none" strike="noStrike" kern="1200" cap="none" spc="150" normalizeH="0" baseline="0">
                <a:solidFill>
                  <a:schemeClr val="tx1">
                    <a:lumMod val="65000"/>
                    <a:lumOff val="35000"/>
                  </a:schemeClr>
                </a:solidFill>
                <a:uFillTx/>
                <a:latin typeface="+mn-lt"/>
                <a:ea typeface="+mn-ea"/>
                <a:cs typeface="+mn-cs"/>
              </a:defRPr>
            </a:lvl5pPr>
            <a:lvl6pPr marL="1415415" indent="-128905"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6pPr>
            <a:lvl7pPr marL="1672590" indent="-128905"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7pPr>
            <a:lvl8pPr marL="1929765" indent="-128905"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8pPr>
            <a:lvl9pPr marL="2186940" indent="-128905"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9pPr>
          </a:lstStyle>
          <a:p>
            <a:pPr marL="0" indent="-565150" algn="just">
              <a:buNone/>
            </a:pPr>
            <a:r>
              <a:rPr sz="2800" dirty="0">
                <a:solidFill>
                  <a:schemeClr val="tx1"/>
                </a:solidFill>
                <a:latin typeface="黑体" panose="02010609060101010101" pitchFamily="49" charset="-122"/>
                <a:ea typeface="黑体" panose="02010609060101010101" pitchFamily="49" charset="-122"/>
                <a:cs typeface="楷体" panose="02010609060101010101" pitchFamily="49" charset="-122"/>
                <a:sym typeface="Arial" panose="020B0604020202020204" pitchFamily="34" charset="0"/>
              </a:rPr>
              <a:t>1．了解瓦特改进蒸汽机、火车与铁路时代到来、现代工厂制度诞生的基本史实，认识历史现象之间的内在联系。</a:t>
            </a:r>
            <a:endParaRPr sz="2800" dirty="0">
              <a:solidFill>
                <a:schemeClr val="tx1"/>
              </a:solidFill>
              <a:latin typeface="黑体" panose="02010609060101010101" pitchFamily="49" charset="-122"/>
              <a:ea typeface="黑体" panose="02010609060101010101" pitchFamily="49" charset="-122"/>
              <a:cs typeface="楷体" panose="02010609060101010101" pitchFamily="49" charset="-122"/>
              <a:sym typeface="Arial" panose="020B0604020202020204" pitchFamily="34" charset="0"/>
            </a:endParaRPr>
          </a:p>
          <a:p>
            <a:pPr marL="0" indent="-565150" algn="just">
              <a:buNone/>
            </a:pPr>
            <a:r>
              <a:rPr sz="2800" dirty="0">
                <a:solidFill>
                  <a:schemeClr val="tx1"/>
                </a:solidFill>
                <a:latin typeface="黑体" panose="02010609060101010101" pitchFamily="49" charset="-122"/>
                <a:ea typeface="黑体" panose="02010609060101010101" pitchFamily="49" charset="-122"/>
                <a:cs typeface="楷体" panose="02010609060101010101" pitchFamily="49" charset="-122"/>
                <a:sym typeface="Arial" panose="020B0604020202020204" pitchFamily="34" charset="0"/>
              </a:rPr>
              <a:t>2．通过阅读历史材料，提取有效信息，了解现代工厂的状况，初步理解现代工厂制度的概念。联系现实，理解技术革新对人们生产生活的影响。</a:t>
            </a:r>
            <a:endParaRPr sz="2800" dirty="0">
              <a:solidFill>
                <a:schemeClr val="tx1"/>
              </a:solidFill>
              <a:latin typeface="黑体" panose="02010609060101010101" pitchFamily="49" charset="-122"/>
              <a:ea typeface="黑体" panose="02010609060101010101" pitchFamily="49" charset="-122"/>
              <a:cs typeface="楷体" panose="02010609060101010101" pitchFamily="49" charset="-122"/>
              <a:sym typeface="Arial" panose="020B0604020202020204" pitchFamily="34" charset="0"/>
            </a:endParaRPr>
          </a:p>
          <a:p>
            <a:pPr marL="0" indent="-565150" algn="just">
              <a:buNone/>
            </a:pPr>
            <a:r>
              <a:rPr sz="2800" dirty="0">
                <a:solidFill>
                  <a:schemeClr val="tx1"/>
                </a:solidFill>
                <a:latin typeface="黑体" panose="02010609060101010101" pitchFamily="49" charset="-122"/>
                <a:ea typeface="黑体" panose="02010609060101010101" pitchFamily="49" charset="-122"/>
                <a:cs typeface="楷体" panose="02010609060101010101" pitchFamily="49" charset="-122"/>
                <a:sym typeface="Arial" panose="020B0604020202020204" pitchFamily="34" charset="0"/>
              </a:rPr>
              <a:t>3．感受技术革新在社会进步中所起的作用。新的发明创造来源于解决生产生活中实际问题的需要，细心观察、勤于思考是发现并解决问题的基本素质。</a:t>
            </a:r>
            <a:endParaRPr sz="2800" dirty="0">
              <a:solidFill>
                <a:schemeClr val="tx1"/>
              </a:solidFill>
              <a:latin typeface="黑体" panose="02010609060101010101" pitchFamily="49" charset="-122"/>
              <a:ea typeface="黑体" panose="02010609060101010101" pitchFamily="49" charset="-122"/>
              <a:cs typeface="楷体" panose="02010609060101010101" pitchFamily="49" charset="-122"/>
              <a:sym typeface="Arial" panose="020B0604020202020204" pitchFamily="34" charset="0"/>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idx="4294967295"/>
          </p:nvPr>
        </p:nvSpPr>
        <p:spPr>
          <a:xfrm>
            <a:off x="3358662" y="125289"/>
            <a:ext cx="6330462" cy="719138"/>
          </a:xfrm>
          <a:prstGeom prst="rect">
            <a:avLst/>
          </a:prstGeom>
        </p:spPr>
        <p:txBody>
          <a:bodyPr>
            <a:noAutofit/>
          </a:bodyPr>
          <a:lstStyle/>
          <a:p>
            <a:r>
              <a:rPr lang="zh-CN" altLang="en-US" sz="3200" b="1" dirty="0">
                <a:solidFill>
                  <a:schemeClr val="bg2">
                    <a:lumMod val="25000"/>
                  </a:schemeClr>
                </a:solidFill>
                <a:latin typeface="黑体" panose="02010609060101010101" pitchFamily="49" charset="-122"/>
                <a:ea typeface="黑体" panose="02010609060101010101" pitchFamily="49" charset="-122"/>
                <a:cs typeface="Times New Roman" panose="02020603050405020304" pitchFamily="18" charset="0"/>
              </a:rPr>
              <a:t>三、第一次工业革命的影响</a:t>
            </a:r>
            <a:endParaRPr lang="zh-CN" altLang="en-US" sz="3200" b="1" dirty="0">
              <a:solidFill>
                <a:schemeClr val="bg2">
                  <a:lumMod val="25000"/>
                </a:schemeClr>
              </a:solidFill>
              <a:latin typeface="黑体" panose="02010609060101010101" pitchFamily="49" charset="-122"/>
              <a:ea typeface="黑体" panose="02010609060101010101" pitchFamily="49" charset="-122"/>
              <a:cs typeface="Times New Roman" panose="02020603050405020304" pitchFamily="18" charset="0"/>
            </a:endParaRPr>
          </a:p>
        </p:txBody>
      </p:sp>
      <p:sp>
        <p:nvSpPr>
          <p:cNvPr id="18" name="文本框 17"/>
          <p:cNvSpPr txBox="1"/>
          <p:nvPr/>
        </p:nvSpPr>
        <p:spPr>
          <a:xfrm>
            <a:off x="446363" y="1039011"/>
            <a:ext cx="11297243" cy="1548950"/>
          </a:xfrm>
          <a:prstGeom prst="rect">
            <a:avLst/>
          </a:prstGeom>
          <a:noFill/>
          <a:ln>
            <a:noFill/>
            <a:prstDash val="dashDot"/>
          </a:ln>
        </p:spPr>
        <p:txBody>
          <a:bodyPr wrap="square" rtlCol="0">
            <a:spAutoFit/>
          </a:bodyPr>
          <a:lstStyle/>
          <a:p>
            <a:pPr algn="just">
              <a:lnSpc>
                <a:spcPct val="200000"/>
              </a:lnSpc>
            </a:pPr>
            <a:r>
              <a:rPr lang="zh-CN" altLang="en-US" sz="2600" dirty="0">
                <a:latin typeface="黑体" panose="02010609060101010101" pitchFamily="49" charset="-122"/>
                <a:ea typeface="黑体" panose="02010609060101010101" pitchFamily="49" charset="-122"/>
                <a:cs typeface="Times New Roman" panose="02020603050405020304" pitchFamily="18" charset="0"/>
              </a:rPr>
              <a:t>　　</a:t>
            </a:r>
            <a:r>
              <a:rPr lang="en-US" altLang="zh-CN" sz="2600" dirty="0">
                <a:latin typeface="黑体" panose="02010609060101010101" pitchFamily="49" charset="-122"/>
                <a:ea typeface="黑体" panose="02010609060101010101" pitchFamily="49" charset="-122"/>
                <a:cs typeface="Times New Roman" panose="02020603050405020304" pitchFamily="18" charset="0"/>
              </a:rPr>
              <a:t>1840</a:t>
            </a:r>
            <a:r>
              <a:rPr lang="zh-CN" altLang="en-US" sz="2600" dirty="0">
                <a:latin typeface="黑体" panose="02010609060101010101" pitchFamily="49" charset="-122"/>
                <a:ea typeface="黑体" panose="02010609060101010101" pitchFamily="49" charset="-122"/>
                <a:cs typeface="Times New Roman" panose="02020603050405020304" pitchFamily="18" charset="0"/>
              </a:rPr>
              <a:t>年前后，英国的大机器生产已基本取代了工场手工业，工业革命基本完成。 </a:t>
            </a:r>
            <a:endParaRPr lang="zh-CN" altLang="en-US" sz="2600" dirty="0">
              <a:latin typeface="黑体" panose="02010609060101010101" pitchFamily="49" charset="-122"/>
              <a:ea typeface="黑体" panose="02010609060101010101" pitchFamily="49" charset="-122"/>
              <a:cs typeface="Times New Roman" panose="02020603050405020304" pitchFamily="18" charset="0"/>
            </a:endParaRPr>
          </a:p>
        </p:txBody>
      </p:sp>
      <p:sp>
        <p:nvSpPr>
          <p:cNvPr id="2" name="文本框 1"/>
          <p:cNvSpPr txBox="1"/>
          <p:nvPr/>
        </p:nvSpPr>
        <p:spPr>
          <a:xfrm>
            <a:off x="445686" y="2836495"/>
            <a:ext cx="11297920" cy="3293209"/>
          </a:xfrm>
          <a:prstGeom prst="rect">
            <a:avLst/>
          </a:prstGeom>
          <a:solidFill>
            <a:schemeClr val="bg1">
              <a:lumMod val="95000"/>
            </a:schemeClr>
          </a:solidFill>
          <a:ln w="12700">
            <a:solidFill>
              <a:schemeClr val="bg1">
                <a:lumMod val="85000"/>
              </a:schemeClr>
            </a:solidFill>
            <a:prstDash val="dash"/>
          </a:ln>
        </p:spPr>
        <p:txBody>
          <a:bodyPr wrap="square" rtlCol="0" anchor="t">
            <a:spAutoFit/>
          </a:bodyPr>
          <a:lstStyle/>
          <a:p>
            <a:pPr lvl="0" algn="just">
              <a:lnSpc>
                <a:spcPct val="200000"/>
              </a:lnSpc>
              <a:buClrTx/>
              <a:buSzTx/>
              <a:buFontTx/>
            </a:pPr>
            <a:r>
              <a:rPr lang="zh-CN" altLang="en-US" sz="2600" dirty="0">
                <a:latin typeface="Times New Roman" panose="02020603050405020304" pitchFamily="18" charset="0"/>
                <a:ea typeface="黑体" panose="02010609060101010101" pitchFamily="49" charset="-122"/>
                <a:cs typeface="Times New Roman" panose="02020603050405020304" pitchFamily="18" charset="0"/>
                <a:sym typeface="+mn-ea"/>
              </a:rPr>
              <a:t>　　1851年夏天，为了展示工业革命的技术成就，英国在伦敦举办了第一届世界博览会。当时，英国在海德公园建造了一座玻璃大厦，作为展览场馆。有600多万人参观了博览会。这次博览会在世界上引起极大的轰动，显示了英国当时在经济和科学技术方面的领先成就。</a:t>
            </a:r>
            <a:endParaRPr lang="zh-CN" altLang="en-US" sz="2600" dirty="0">
              <a:latin typeface="Times New Roman" panose="02020603050405020304" pitchFamily="18" charset="0"/>
              <a:ea typeface="黑体" panose="02010609060101010101" pitchFamily="49" charset="-122"/>
              <a:cs typeface="Times New Roman" panose="02020603050405020304" pitchFamily="18" charset="0"/>
              <a:sym typeface="+mn-ea"/>
            </a:endParaRPr>
          </a:p>
        </p:txBody>
      </p:sp>
      <p:pic>
        <p:nvPicPr>
          <p:cNvPr id="5" name="图片 4"/>
          <p:cNvPicPr>
            <a:picLocks noChangeAspect="1"/>
          </p:cNvPicPr>
          <p:nvPr>
            <p:custDataLst>
              <p:tags r:id="rId1"/>
            </p:custDataLst>
          </p:nvPr>
        </p:nvPicPr>
        <p:blipFill>
          <a:blip r:embed="rId2"/>
          <a:stretch>
            <a:fillRect/>
          </a:stretch>
        </p:blipFill>
        <p:spPr>
          <a:xfrm>
            <a:off x="4895850" y="6468110"/>
            <a:ext cx="7296150" cy="35242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404446" y="2192995"/>
            <a:ext cx="11397913" cy="2492990"/>
          </a:xfrm>
          <a:prstGeom prst="rect">
            <a:avLst/>
          </a:prstGeom>
          <a:solidFill>
            <a:schemeClr val="bg1">
              <a:lumMod val="95000"/>
            </a:schemeClr>
          </a:solidFill>
          <a:ln w="12700">
            <a:solidFill>
              <a:schemeClr val="bg1">
                <a:lumMod val="85000"/>
              </a:schemeClr>
            </a:solidFill>
            <a:prstDash val="dash"/>
          </a:ln>
        </p:spPr>
        <p:txBody>
          <a:bodyPr wrap="square">
            <a:spAutoFit/>
          </a:bodyPr>
          <a:lstStyle/>
          <a:p>
            <a:pPr algn="just">
              <a:lnSpc>
                <a:spcPct val="200000"/>
              </a:lnSpc>
            </a:pPr>
            <a:r>
              <a:rPr lang="zh-CN" altLang="en-US" sz="2600" b="1" dirty="0" smtClean="0">
                <a:latin typeface="Times New Roman" panose="02020603050405020304" pitchFamily="18" charset="0"/>
                <a:ea typeface="黑体" panose="02010609060101010101" pitchFamily="49" charset="-122"/>
                <a:cs typeface="Times New Roman" panose="02020603050405020304" pitchFamily="18" charset="0"/>
              </a:rPr>
              <a:t>材料</a:t>
            </a:r>
            <a:r>
              <a:rPr lang="zh-CN" altLang="en-US" sz="2600" b="1" dirty="0">
                <a:latin typeface="Times New Roman" panose="02020603050405020304" pitchFamily="18" charset="0"/>
                <a:ea typeface="黑体" panose="02010609060101010101" pitchFamily="49" charset="-122"/>
                <a:cs typeface="Times New Roman" panose="02020603050405020304" pitchFamily="18" charset="0"/>
              </a:rPr>
              <a:t>一</a:t>
            </a:r>
            <a:r>
              <a:rPr lang="zh-CN" altLang="en-US" sz="2600" dirty="0">
                <a:latin typeface="Times New Roman" panose="02020603050405020304" pitchFamily="18" charset="0"/>
                <a:ea typeface="黑体" panose="02010609060101010101" pitchFamily="49" charset="-122"/>
                <a:cs typeface="Times New Roman" panose="02020603050405020304" pitchFamily="18" charset="0"/>
                <a:sym typeface="+mn-ea"/>
              </a:rPr>
              <a:t>　</a:t>
            </a:r>
            <a:r>
              <a:rPr lang="zh-CN" altLang="en-US" sz="2600" dirty="0">
                <a:latin typeface="Times New Roman" panose="02020603050405020304" pitchFamily="18" charset="0"/>
                <a:ea typeface="黑体" panose="02010609060101010101" pitchFamily="49" charset="-122"/>
                <a:cs typeface="Times New Roman" panose="02020603050405020304" pitchFamily="18" charset="0"/>
              </a:rPr>
              <a:t>资产阶级在它的不到一百年的阶级统治中所创造的生产力，比过去一切世代创造的全部生产力还要多，还要大</a:t>
            </a:r>
            <a:r>
              <a:rPr lang="zh-CN" altLang="en-US" sz="2600" dirty="0">
                <a:latin typeface="黑体" panose="02010609060101010101" pitchFamily="49" charset="-122"/>
                <a:ea typeface="黑体" panose="02010609060101010101" pitchFamily="49" charset="-122"/>
                <a:cs typeface="Times New Roman" panose="02020603050405020304" pitchFamily="18" charset="0"/>
              </a:rPr>
              <a:t>。</a:t>
            </a:r>
            <a:r>
              <a:rPr lang="en-US" altLang="zh-CN" sz="2600" dirty="0">
                <a:latin typeface="Times New Roman" panose="02020603050405020304" pitchFamily="18" charset="0"/>
                <a:ea typeface="黑体" panose="02010609060101010101" pitchFamily="49" charset="-122"/>
                <a:cs typeface="Times New Roman" panose="02020603050405020304" pitchFamily="18" charset="0"/>
              </a:rPr>
              <a:t>                   </a:t>
            </a:r>
            <a:endParaRPr lang="en-US" altLang="zh-CN" sz="2600" dirty="0">
              <a:latin typeface="Times New Roman" panose="02020603050405020304" pitchFamily="18" charset="0"/>
              <a:ea typeface="黑体" panose="02010609060101010101" pitchFamily="49" charset="-122"/>
              <a:cs typeface="Times New Roman" panose="02020603050405020304" pitchFamily="18" charset="0"/>
            </a:endParaRPr>
          </a:p>
          <a:p>
            <a:pPr algn="r">
              <a:lnSpc>
                <a:spcPct val="200000"/>
              </a:lnSpc>
            </a:pPr>
            <a:r>
              <a:rPr lang="en-US" altLang="zh-CN" sz="2600" dirty="0">
                <a:latin typeface="Times New Roman" panose="02020603050405020304" pitchFamily="18" charset="0"/>
                <a:ea typeface="黑体" panose="02010609060101010101" pitchFamily="49" charset="-122"/>
                <a:cs typeface="Times New Roman" panose="02020603050405020304" pitchFamily="18" charset="0"/>
              </a:rPr>
              <a:t> ——《</a:t>
            </a:r>
            <a:r>
              <a:rPr lang="zh-CN" altLang="en-US" sz="2600" dirty="0">
                <a:latin typeface="Times New Roman" panose="02020603050405020304" pitchFamily="18" charset="0"/>
                <a:ea typeface="黑体" panose="02010609060101010101" pitchFamily="49" charset="-122"/>
                <a:cs typeface="Times New Roman" panose="02020603050405020304" pitchFamily="18" charset="0"/>
              </a:rPr>
              <a:t>共产党宣言</a:t>
            </a:r>
            <a:r>
              <a:rPr lang="en-US" altLang="zh-CN" sz="2600" dirty="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600"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9" name="矩形 8"/>
          <p:cNvSpPr/>
          <p:nvPr/>
        </p:nvSpPr>
        <p:spPr>
          <a:xfrm>
            <a:off x="3343255" y="4984523"/>
            <a:ext cx="5505487" cy="584775"/>
          </a:xfrm>
          <a:prstGeom prst="rect">
            <a:avLst/>
          </a:prstGeom>
          <a:noFill/>
          <a:ln w="9525">
            <a:noFill/>
            <a:miter lim="800000"/>
          </a:ln>
        </p:spPr>
        <p:txBody>
          <a:bodyPr wrap="square">
            <a:spAutoFit/>
          </a:bodyPr>
          <a:lstStyle/>
          <a:p>
            <a:r>
              <a:rPr lang="en-US" altLang="zh-CN" sz="3200" b="1" dirty="0">
                <a:solidFill>
                  <a:srgbClr val="FF0000"/>
                </a:solidFill>
                <a:latin typeface="黑体" panose="02010609060101010101" pitchFamily="49" charset="-122"/>
                <a:ea typeface="黑体" panose="02010609060101010101" pitchFamily="49" charset="-122"/>
                <a:cs typeface="Times New Roman" panose="02020603050405020304" pitchFamily="18" charset="0"/>
              </a:rPr>
              <a:t>1</a:t>
            </a:r>
            <a:r>
              <a:rPr lang="zh-CN" altLang="en-US" sz="3200" b="1" dirty="0">
                <a:solidFill>
                  <a:srgbClr val="FF0000"/>
                </a:solidFill>
                <a:latin typeface="黑体" panose="02010609060101010101" pitchFamily="49" charset="-122"/>
                <a:ea typeface="黑体" panose="02010609060101010101" pitchFamily="49" charset="-122"/>
                <a:cs typeface="Times New Roman" panose="02020603050405020304" pitchFamily="18" charset="0"/>
              </a:rPr>
              <a:t>．极大地提高了社会</a:t>
            </a:r>
            <a:r>
              <a:rPr lang="zh-CN" altLang="en-US" sz="3200" b="1" dirty="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生产力。</a:t>
            </a:r>
            <a:endParaRPr lang="zh-CN" altLang="en-US" sz="3200" b="1" dirty="0" smtClean="0">
              <a:solidFill>
                <a:srgbClr val="FF0000"/>
              </a:solidFill>
              <a:latin typeface="黑体" panose="02010609060101010101" pitchFamily="49" charset="-122"/>
              <a:ea typeface="黑体" panose="02010609060101010101" pitchFamily="49" charset="-122"/>
              <a:cs typeface="Times New Roman" panose="02020603050405020304" pitchFamily="18" charset="0"/>
            </a:endParaRPr>
          </a:p>
        </p:txBody>
      </p:sp>
      <p:sp>
        <p:nvSpPr>
          <p:cNvPr id="13" name="矩形 12"/>
          <p:cNvSpPr/>
          <p:nvPr/>
        </p:nvSpPr>
        <p:spPr>
          <a:xfrm>
            <a:off x="2141220" y="1208341"/>
            <a:ext cx="7909560" cy="584775"/>
          </a:xfrm>
          <a:prstGeom prst="rect">
            <a:avLst/>
          </a:prstGeom>
        </p:spPr>
        <p:txBody>
          <a:bodyPr wrap="square">
            <a:spAutoFit/>
          </a:bodyPr>
          <a:lstStyle/>
          <a:p>
            <a:pPr algn="ctr"/>
            <a:r>
              <a:rPr lang="zh-CN" altLang="en-US" sz="3200" b="1" dirty="0">
                <a:ea typeface="黑体" panose="02010609060101010101" pitchFamily="49" charset="-122"/>
              </a:rPr>
              <a:t>工业革命产生了哪些影响？</a:t>
            </a:r>
            <a:endParaRPr lang="zh-CN" altLang="en-US" sz="3200" b="1" dirty="0">
              <a:ea typeface="黑体" panose="02010609060101010101" pitchFamily="49" charset="-122"/>
            </a:endParaRPr>
          </a:p>
        </p:txBody>
      </p:sp>
      <p:pic>
        <p:nvPicPr>
          <p:cNvPr id="3" name="图片 2"/>
          <p:cNvPicPr>
            <a:picLocks noChangeAspect="1"/>
          </p:cNvPicPr>
          <p:nvPr>
            <p:custDataLst>
              <p:tags r:id="rId1"/>
            </p:custDataLst>
          </p:nvPr>
        </p:nvPicPr>
        <p:blipFill>
          <a:blip r:embed="rId2"/>
          <a:stretch>
            <a:fillRect/>
          </a:stretch>
        </p:blipFill>
        <p:spPr>
          <a:xfrm>
            <a:off x="4826000" y="6468110"/>
            <a:ext cx="7366000" cy="35242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39615" y="1752473"/>
            <a:ext cx="11333286" cy="3692525"/>
          </a:xfrm>
          <a:prstGeom prst="rect">
            <a:avLst/>
          </a:prstGeom>
          <a:solidFill>
            <a:schemeClr val="bg1">
              <a:lumMod val="95000"/>
            </a:schemeClr>
          </a:solidFill>
          <a:ln w="12700">
            <a:solidFill>
              <a:schemeClr val="bg1">
                <a:lumMod val="85000"/>
              </a:schemeClr>
            </a:solidFill>
            <a:prstDash val="dash"/>
          </a:ln>
        </p:spPr>
        <p:txBody>
          <a:bodyPr wrap="square">
            <a:spAutoFit/>
          </a:bodyPr>
          <a:lstStyle/>
          <a:p>
            <a:pPr algn="just">
              <a:lnSpc>
                <a:spcPct val="150000"/>
              </a:lnSpc>
            </a:pPr>
            <a:r>
              <a:rPr lang="zh-CN" altLang="en-US" sz="2600" b="1" dirty="0" smtClean="0">
                <a:latin typeface="Times New Roman" panose="02020603050405020304" pitchFamily="18" charset="0"/>
                <a:ea typeface="黑体" panose="02010609060101010101" pitchFamily="49" charset="-122"/>
                <a:cs typeface="Times New Roman" panose="02020603050405020304" pitchFamily="18" charset="0"/>
              </a:rPr>
              <a:t>材料</a:t>
            </a:r>
            <a:r>
              <a:rPr lang="zh-CN" altLang="en-US" sz="2600" b="1" dirty="0">
                <a:latin typeface="Times New Roman" panose="02020603050405020304" pitchFamily="18" charset="0"/>
                <a:ea typeface="黑体" panose="02010609060101010101" pitchFamily="49" charset="-122"/>
                <a:cs typeface="Times New Roman" panose="02020603050405020304" pitchFamily="18" charset="0"/>
              </a:rPr>
              <a:t>二</a:t>
            </a:r>
            <a:r>
              <a:rPr lang="zh-CN" altLang="en-US" sz="2600" dirty="0">
                <a:latin typeface="Times New Roman" panose="02020603050405020304" pitchFamily="18" charset="0"/>
                <a:ea typeface="黑体" panose="02010609060101010101" pitchFamily="49" charset="-122"/>
                <a:cs typeface="Times New Roman" panose="02020603050405020304" pitchFamily="18" charset="0"/>
                <a:sym typeface="+mn-ea"/>
              </a:rPr>
              <a:t>　</a:t>
            </a:r>
            <a:r>
              <a:rPr lang="zh-CN" altLang="en-US" sz="2600" dirty="0">
                <a:latin typeface="Times New Roman" panose="02020603050405020304" pitchFamily="18" charset="0"/>
                <a:ea typeface="黑体" panose="02010609060101010101" pitchFamily="49" charset="-122"/>
                <a:cs typeface="Times New Roman" panose="02020603050405020304" pitchFamily="18" charset="0"/>
              </a:rPr>
              <a:t>资产阶级，由于一切生产工具的迅速改进，由于交通的极其便利，把一切民族甚至最野蛮的民族都卷到文明中来了。它的商品的低廉价格，是它用来摧毁一切万里长城、征服野蛮人最顽强的仇外心理的重炮。它迫使一切民族</a:t>
            </a:r>
            <a:r>
              <a:rPr lang="en-US" altLang="zh-CN" sz="2600"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600" dirty="0">
                <a:latin typeface="Times New Roman" panose="02020603050405020304" pitchFamily="18" charset="0"/>
                <a:ea typeface="黑体" panose="02010609060101010101" pitchFamily="49" charset="-122"/>
                <a:cs typeface="Times New Roman" panose="02020603050405020304" pitchFamily="18" charset="0"/>
              </a:rPr>
              <a:t>如果它们不想灭亡的话</a:t>
            </a:r>
            <a:r>
              <a:rPr lang="en-US" altLang="zh-CN" sz="2600"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600" dirty="0">
                <a:latin typeface="Times New Roman" panose="02020603050405020304" pitchFamily="18" charset="0"/>
                <a:ea typeface="黑体" panose="02010609060101010101" pitchFamily="49" charset="-122"/>
                <a:cs typeface="Times New Roman" panose="02020603050405020304" pitchFamily="18" charset="0"/>
              </a:rPr>
              <a:t>采用资产阶级的生产方式</a:t>
            </a:r>
            <a:r>
              <a:rPr lang="en-US" altLang="zh-CN" sz="2600" dirty="0">
                <a:latin typeface="黑体" panose="02010609060101010101" pitchFamily="49" charset="-122"/>
                <a:ea typeface="黑体" panose="02010609060101010101" pitchFamily="49" charset="-122"/>
                <a:cs typeface="Times New Roman" panose="02020603050405020304" pitchFamily="18" charset="0"/>
              </a:rPr>
              <a:t>……</a:t>
            </a:r>
            <a:r>
              <a:rPr lang="zh-CN" altLang="en-US" sz="2600" dirty="0">
                <a:latin typeface="Times New Roman" panose="02020603050405020304" pitchFamily="18" charset="0"/>
                <a:ea typeface="黑体" panose="02010609060101010101" pitchFamily="49" charset="-122"/>
                <a:cs typeface="Times New Roman" panose="02020603050405020304" pitchFamily="18" charset="0"/>
              </a:rPr>
              <a:t>它按照自己的面貌为自己创造出一个世界。 </a:t>
            </a:r>
            <a:endParaRPr lang="zh-CN" altLang="en-US" sz="2600" dirty="0">
              <a:latin typeface="Times New Roman" panose="02020603050405020304" pitchFamily="18" charset="0"/>
              <a:ea typeface="黑体" panose="02010609060101010101" pitchFamily="49" charset="-122"/>
              <a:cs typeface="Times New Roman" panose="02020603050405020304" pitchFamily="18" charset="0"/>
            </a:endParaRPr>
          </a:p>
          <a:p>
            <a:pPr algn="ctr">
              <a:lnSpc>
                <a:spcPct val="150000"/>
              </a:lnSpc>
            </a:pPr>
            <a:r>
              <a:rPr lang="en-US" altLang="zh-CN" sz="2600"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600" dirty="0">
                <a:latin typeface="Times New Roman" panose="02020603050405020304" pitchFamily="18" charset="0"/>
                <a:ea typeface="黑体" panose="02010609060101010101" pitchFamily="49" charset="-122"/>
                <a:cs typeface="Times New Roman" panose="02020603050405020304" pitchFamily="18" charset="0"/>
              </a:rPr>
              <a:t>共产党宣言</a:t>
            </a:r>
            <a:r>
              <a:rPr lang="en-US" altLang="zh-CN" sz="2600" dirty="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600"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1" name="矩形 10"/>
          <p:cNvSpPr/>
          <p:nvPr/>
        </p:nvSpPr>
        <p:spPr>
          <a:xfrm>
            <a:off x="817685" y="5659299"/>
            <a:ext cx="10744200" cy="584775"/>
          </a:xfrm>
          <a:prstGeom prst="rect">
            <a:avLst/>
          </a:prstGeom>
          <a:noFill/>
          <a:ln w="9525">
            <a:noFill/>
            <a:miter lim="800000"/>
          </a:ln>
        </p:spPr>
        <p:txBody>
          <a:bodyPr wrap="square">
            <a:spAutoFit/>
          </a:bodyPr>
          <a:lstStyle/>
          <a:p>
            <a:r>
              <a:rPr lang="en-US" altLang="zh-CN" sz="3200" b="1" dirty="0">
                <a:solidFill>
                  <a:srgbClr val="FF0000"/>
                </a:solidFill>
                <a:latin typeface="黑体" panose="02010609060101010101" pitchFamily="49" charset="-122"/>
                <a:ea typeface="黑体" panose="02010609060101010101" pitchFamily="49" charset="-122"/>
                <a:cs typeface="Times New Roman" panose="02020603050405020304" pitchFamily="18" charset="0"/>
              </a:rPr>
              <a:t>2</a:t>
            </a:r>
            <a:r>
              <a:rPr lang="zh-CN" altLang="en-US" sz="3200" b="1" dirty="0">
                <a:solidFill>
                  <a:srgbClr val="FF0000"/>
                </a:solidFill>
                <a:latin typeface="黑体" panose="02010609060101010101" pitchFamily="49" charset="-122"/>
                <a:ea typeface="黑体" panose="02010609060101010101" pitchFamily="49" charset="-122"/>
                <a:cs typeface="Times New Roman" panose="02020603050405020304" pitchFamily="18" charset="0"/>
              </a:rPr>
              <a:t>．资本主义最终战胜封建主义，逐步确立起对世界的统治。</a:t>
            </a:r>
            <a:endParaRPr lang="zh-CN" altLang="en-US" sz="3200" b="1" dirty="0">
              <a:solidFill>
                <a:srgbClr val="FF0000"/>
              </a:solidFill>
              <a:latin typeface="黑体" panose="02010609060101010101" pitchFamily="49" charset="-122"/>
              <a:ea typeface="黑体" panose="02010609060101010101" pitchFamily="49" charset="-122"/>
              <a:cs typeface="Times New Roman" panose="02020603050405020304" pitchFamily="18" charset="0"/>
            </a:endParaRPr>
          </a:p>
        </p:txBody>
      </p:sp>
      <p:sp>
        <p:nvSpPr>
          <p:cNvPr id="13" name="矩形 12"/>
          <p:cNvSpPr/>
          <p:nvPr/>
        </p:nvSpPr>
        <p:spPr>
          <a:xfrm>
            <a:off x="2151478" y="1054735"/>
            <a:ext cx="7909560" cy="584775"/>
          </a:xfrm>
          <a:prstGeom prst="rect">
            <a:avLst/>
          </a:prstGeom>
        </p:spPr>
        <p:txBody>
          <a:bodyPr wrap="square">
            <a:spAutoFit/>
          </a:bodyPr>
          <a:lstStyle/>
          <a:p>
            <a:pPr algn="ctr"/>
            <a:r>
              <a:rPr lang="zh-CN" altLang="en-US" sz="3200" b="1" dirty="0">
                <a:ea typeface="黑体" panose="02010609060101010101" pitchFamily="49" charset="-122"/>
              </a:rPr>
              <a:t>工业革命产生了哪些影响？</a:t>
            </a:r>
            <a:endParaRPr lang="zh-CN" altLang="en-US" sz="3200" b="1" dirty="0">
              <a:ea typeface="黑体" panose="02010609060101010101" pitchFamily="49" charset="-122"/>
            </a:endParaRPr>
          </a:p>
        </p:txBody>
      </p:sp>
      <p:pic>
        <p:nvPicPr>
          <p:cNvPr id="3" name="图片 2"/>
          <p:cNvPicPr>
            <a:picLocks noChangeAspect="1"/>
          </p:cNvPicPr>
          <p:nvPr>
            <p:custDataLst>
              <p:tags r:id="rId1"/>
            </p:custDataLst>
          </p:nvPr>
        </p:nvPicPr>
        <p:blipFill>
          <a:blip r:embed="rId2"/>
          <a:stretch>
            <a:fillRect/>
          </a:stretch>
        </p:blipFill>
        <p:spPr>
          <a:xfrm>
            <a:off x="4895850" y="6468110"/>
            <a:ext cx="7296150" cy="35242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p:tgtEl>
                                          <p:spTgt spid="11"/>
                                        </p:tgtEl>
                                        <p:attrNameLst>
                                          <p:attrName>ppt_y</p:attrName>
                                        </p:attrNameLst>
                                      </p:cBhvr>
                                      <p:tavLst>
                                        <p:tav tm="0">
                                          <p:val>
                                            <p:strVal val="#ppt_y+#ppt_h*1.125000"/>
                                          </p:val>
                                        </p:tav>
                                        <p:tav tm="100000">
                                          <p:val>
                                            <p:strVal val="#ppt_y"/>
                                          </p:val>
                                        </p:tav>
                                      </p:tavLst>
                                    </p:anim>
                                    <p:animEffect transition="in" filter="wipe(up)">
                                      <p:cBhvr>
                                        <p:cTn id="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430822" y="1851580"/>
            <a:ext cx="11406705" cy="3293209"/>
          </a:xfrm>
          <a:prstGeom prst="rect">
            <a:avLst/>
          </a:prstGeom>
          <a:solidFill>
            <a:schemeClr val="bg1">
              <a:lumMod val="95000"/>
            </a:schemeClr>
          </a:solidFill>
          <a:ln w="12700">
            <a:solidFill>
              <a:schemeClr val="bg1">
                <a:lumMod val="85000"/>
              </a:schemeClr>
            </a:solidFill>
            <a:prstDash val="dash"/>
          </a:ln>
        </p:spPr>
        <p:txBody>
          <a:bodyPr wrap="square">
            <a:spAutoFit/>
          </a:bodyPr>
          <a:lstStyle/>
          <a:p>
            <a:pPr algn="just">
              <a:lnSpc>
                <a:spcPct val="200000"/>
              </a:lnSpc>
            </a:pPr>
            <a:r>
              <a:rPr lang="zh-CN" altLang="en-US" sz="2600" b="1" dirty="0" smtClean="0">
                <a:latin typeface="Times New Roman" panose="02020603050405020304" pitchFamily="18" charset="0"/>
                <a:ea typeface="黑体" panose="02010609060101010101" pitchFamily="49" charset="-122"/>
                <a:cs typeface="Times New Roman" panose="02020603050405020304" pitchFamily="18" charset="0"/>
              </a:rPr>
              <a:t>材料</a:t>
            </a:r>
            <a:r>
              <a:rPr lang="zh-CN" altLang="en-US" sz="2600" b="1" dirty="0">
                <a:latin typeface="Times New Roman" panose="02020603050405020304" pitchFamily="18" charset="0"/>
                <a:ea typeface="黑体" panose="02010609060101010101" pitchFamily="49" charset="-122"/>
                <a:cs typeface="Times New Roman" panose="02020603050405020304" pitchFamily="18" charset="0"/>
              </a:rPr>
              <a:t>三</a:t>
            </a:r>
            <a:r>
              <a:rPr lang="zh-CN" altLang="en-US" sz="2600" dirty="0">
                <a:latin typeface="Times New Roman" panose="02020603050405020304" pitchFamily="18" charset="0"/>
                <a:ea typeface="黑体" panose="02010609060101010101" pitchFamily="49" charset="-122"/>
                <a:cs typeface="Times New Roman" panose="02020603050405020304" pitchFamily="18" charset="0"/>
                <a:sym typeface="+mn-ea"/>
              </a:rPr>
              <a:t>　</a:t>
            </a:r>
            <a:r>
              <a:rPr lang="zh-CN" altLang="en-US" sz="2600" dirty="0">
                <a:latin typeface="Times New Roman" panose="02020603050405020304" pitchFamily="18" charset="0"/>
                <a:ea typeface="黑体" panose="02010609060101010101" pitchFamily="49" charset="-122"/>
                <a:cs typeface="Times New Roman" panose="02020603050405020304" pitchFamily="18" charset="0"/>
              </a:rPr>
              <a:t>在大工业出现和发展的过程中，农民作为一个阶级被消灭了。手工业者在大工业的竞争中纷纷破产，加入到工人阶级队伍中来。资本主义社会中两大对立的阶级</a:t>
            </a:r>
            <a:r>
              <a:rPr lang="en-US" altLang="zh-CN" sz="2600"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600" dirty="0">
                <a:latin typeface="Times New Roman" panose="02020603050405020304" pitchFamily="18" charset="0"/>
                <a:ea typeface="黑体" panose="02010609060101010101" pitchFamily="49" charset="-122"/>
                <a:cs typeface="Times New Roman" panose="02020603050405020304" pitchFamily="18" charset="0"/>
              </a:rPr>
              <a:t>工业资产阶级和工业无产阶级形成了。</a:t>
            </a:r>
            <a:endParaRPr lang="zh-CN" altLang="en-US" sz="2600" dirty="0">
              <a:latin typeface="Times New Roman" panose="02020603050405020304" pitchFamily="18" charset="0"/>
              <a:ea typeface="黑体" panose="02010609060101010101" pitchFamily="49" charset="-122"/>
              <a:cs typeface="Times New Roman" panose="02020603050405020304" pitchFamily="18" charset="0"/>
            </a:endParaRPr>
          </a:p>
          <a:p>
            <a:pPr algn="r">
              <a:lnSpc>
                <a:spcPct val="200000"/>
              </a:lnSpc>
            </a:pPr>
            <a:r>
              <a:rPr lang="en-US" altLang="zh-CN" sz="2600"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600" dirty="0">
                <a:latin typeface="Times New Roman" panose="02020603050405020304" pitchFamily="18" charset="0"/>
                <a:ea typeface="黑体" panose="02010609060101010101" pitchFamily="49" charset="-122"/>
                <a:cs typeface="Times New Roman" panose="02020603050405020304" pitchFamily="18" charset="0"/>
              </a:rPr>
              <a:t>齐涛</a:t>
            </a:r>
            <a:r>
              <a:rPr lang="en-US" altLang="zh-CN" sz="2600"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600" dirty="0">
                <a:latin typeface="Times New Roman" panose="02020603050405020304" pitchFamily="18" charset="0"/>
                <a:ea typeface="黑体" panose="02010609060101010101" pitchFamily="49" charset="-122"/>
                <a:cs typeface="Times New Roman" panose="02020603050405020304" pitchFamily="18" charset="0"/>
              </a:rPr>
              <a:t>世界通史教程</a:t>
            </a:r>
            <a:r>
              <a:rPr lang="en-US" altLang="zh-CN" sz="2600" dirty="0">
                <a:latin typeface="黑体" panose="02010609060101010101" pitchFamily="49" charset="-122"/>
                <a:ea typeface="黑体" panose="02010609060101010101" pitchFamily="49" charset="-122"/>
                <a:cs typeface="Times New Roman" panose="02020603050405020304" pitchFamily="18" charset="0"/>
              </a:rPr>
              <a:t>·</a:t>
            </a:r>
            <a:r>
              <a:rPr lang="zh-CN" altLang="en-US" sz="2600" dirty="0">
                <a:latin typeface="Times New Roman" panose="02020603050405020304" pitchFamily="18" charset="0"/>
                <a:ea typeface="黑体" panose="02010609060101010101" pitchFamily="49" charset="-122"/>
                <a:cs typeface="Times New Roman" panose="02020603050405020304" pitchFamily="18" charset="0"/>
              </a:rPr>
              <a:t>近代卷</a:t>
            </a:r>
            <a:r>
              <a:rPr lang="en-US" altLang="zh-CN" sz="2600" dirty="0">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600"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3" name="矩形 12"/>
          <p:cNvSpPr/>
          <p:nvPr/>
        </p:nvSpPr>
        <p:spPr>
          <a:xfrm>
            <a:off x="2141220" y="5428283"/>
            <a:ext cx="8999314" cy="584775"/>
          </a:xfrm>
          <a:prstGeom prst="rect">
            <a:avLst/>
          </a:prstGeom>
          <a:noFill/>
          <a:ln w="9525">
            <a:noFill/>
            <a:miter lim="800000"/>
          </a:ln>
        </p:spPr>
        <p:txBody>
          <a:bodyPr wrap="square">
            <a:spAutoFit/>
          </a:bodyPr>
          <a:lstStyle/>
          <a:p>
            <a:r>
              <a:rPr lang="en-US" altLang="zh-CN" sz="32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3</a:t>
            </a:r>
            <a:r>
              <a:rPr lang="zh-CN" altLang="en-US" sz="32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．形成了资产阶级和无产阶级两大对立阶级。</a:t>
            </a:r>
            <a:endParaRPr lang="zh-CN" altLang="en-US" sz="32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3" name="矩形 2"/>
          <p:cNvSpPr/>
          <p:nvPr/>
        </p:nvSpPr>
        <p:spPr>
          <a:xfrm>
            <a:off x="2179394" y="1094045"/>
            <a:ext cx="7909560" cy="584775"/>
          </a:xfrm>
          <a:prstGeom prst="rect">
            <a:avLst/>
          </a:prstGeom>
        </p:spPr>
        <p:txBody>
          <a:bodyPr wrap="square">
            <a:spAutoFit/>
          </a:bodyPr>
          <a:lstStyle/>
          <a:p>
            <a:pPr algn="ctr"/>
            <a:r>
              <a:rPr lang="zh-CN" altLang="en-US" sz="3200" b="1" dirty="0">
                <a:ea typeface="黑体" panose="02010609060101010101" pitchFamily="49" charset="-122"/>
              </a:rPr>
              <a:t>工业革命产生了哪些影响？</a:t>
            </a:r>
            <a:endParaRPr lang="zh-CN" altLang="en-US" sz="3200" b="1" dirty="0">
              <a:ea typeface="黑体" panose="02010609060101010101" pitchFamily="49" charset="-122"/>
            </a:endParaRPr>
          </a:p>
        </p:txBody>
      </p:sp>
      <p:pic>
        <p:nvPicPr>
          <p:cNvPr id="7" name="图片 6"/>
          <p:cNvPicPr>
            <a:picLocks noChangeAspect="1"/>
          </p:cNvPicPr>
          <p:nvPr>
            <p:custDataLst>
              <p:tags r:id="rId1"/>
            </p:custDataLst>
          </p:nvPr>
        </p:nvPicPr>
        <p:blipFill>
          <a:blip r:embed="rId2"/>
          <a:stretch>
            <a:fillRect/>
          </a:stretch>
        </p:blipFill>
        <p:spPr>
          <a:xfrm>
            <a:off x="4895850" y="6468110"/>
            <a:ext cx="7296150" cy="35242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p:tgtEl>
                                          <p:spTgt spid="13"/>
                                        </p:tgtEl>
                                        <p:attrNameLst>
                                          <p:attrName>ppt_y</p:attrName>
                                        </p:attrNameLst>
                                      </p:cBhvr>
                                      <p:tavLst>
                                        <p:tav tm="0">
                                          <p:val>
                                            <p:strVal val="#ppt_y+#ppt_h*1.125000"/>
                                          </p:val>
                                        </p:tav>
                                        <p:tav tm="100000">
                                          <p:val>
                                            <p:strVal val="#ppt_y"/>
                                          </p:val>
                                        </p:tav>
                                      </p:tavLst>
                                    </p:anim>
                                    <p:animEffect transition="in" filter="wipe(up)">
                                      <p:cBhvr>
                                        <p:cTn id="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448408" y="1769773"/>
            <a:ext cx="11324492" cy="3692525"/>
          </a:xfrm>
          <a:prstGeom prst="rect">
            <a:avLst/>
          </a:prstGeom>
          <a:solidFill>
            <a:schemeClr val="bg1">
              <a:lumMod val="95000"/>
            </a:schemeClr>
          </a:solidFill>
          <a:ln w="12700">
            <a:solidFill>
              <a:schemeClr val="bg1">
                <a:lumMod val="85000"/>
              </a:schemeClr>
            </a:solidFill>
            <a:prstDash val="dash"/>
          </a:ln>
        </p:spPr>
        <p:txBody>
          <a:bodyPr wrap="square">
            <a:spAutoFit/>
          </a:bodyPr>
          <a:lstStyle/>
          <a:p>
            <a:pPr algn="just">
              <a:lnSpc>
                <a:spcPct val="150000"/>
              </a:lnSpc>
            </a:pPr>
            <a:r>
              <a:rPr lang="zh-CN" altLang="en-US" sz="2600" b="1" dirty="0" smtClean="0">
                <a:latin typeface="Times New Roman" panose="02020603050405020304" pitchFamily="18" charset="0"/>
                <a:ea typeface="黑体" panose="02010609060101010101" pitchFamily="49" charset="-122"/>
                <a:cs typeface="Times New Roman" panose="02020603050405020304" pitchFamily="18" charset="0"/>
              </a:rPr>
              <a:t>材料</a:t>
            </a:r>
            <a:r>
              <a:rPr lang="zh-CN" altLang="en-US" sz="2600" b="1" dirty="0">
                <a:latin typeface="Times New Roman" panose="02020603050405020304" pitchFamily="18" charset="0"/>
                <a:ea typeface="黑体" panose="02010609060101010101" pitchFamily="49" charset="-122"/>
                <a:cs typeface="Times New Roman" panose="02020603050405020304" pitchFamily="18" charset="0"/>
              </a:rPr>
              <a:t>四</a:t>
            </a:r>
            <a:r>
              <a:rPr lang="zh-CN" altLang="en-US" sz="2600" dirty="0">
                <a:latin typeface="Times New Roman" panose="02020603050405020304" pitchFamily="18" charset="0"/>
                <a:ea typeface="黑体" panose="02010609060101010101" pitchFamily="49" charset="-122"/>
                <a:cs typeface="Times New Roman" panose="02020603050405020304" pitchFamily="18" charset="0"/>
                <a:sym typeface="+mn-ea"/>
              </a:rPr>
              <a:t>　</a:t>
            </a:r>
            <a:r>
              <a:rPr lang="zh-CN" altLang="en-US" sz="2600" dirty="0">
                <a:latin typeface="Times New Roman" panose="02020603050405020304" pitchFamily="18" charset="0"/>
                <a:ea typeface="黑体" panose="02010609060101010101" pitchFamily="49" charset="-122"/>
                <a:cs typeface="Times New Roman" panose="02020603050405020304" pitchFamily="18" charset="0"/>
              </a:rPr>
              <a:t>英国作家狄更斯在</a:t>
            </a:r>
            <a:r>
              <a:rPr lang="en-US" altLang="zh-CN" sz="2600"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600" dirty="0">
                <a:latin typeface="Times New Roman" panose="02020603050405020304" pitchFamily="18" charset="0"/>
                <a:ea typeface="黑体" panose="02010609060101010101" pitchFamily="49" charset="-122"/>
                <a:cs typeface="Times New Roman" panose="02020603050405020304" pitchFamily="18" charset="0"/>
              </a:rPr>
              <a:t>艰难时世</a:t>
            </a:r>
            <a:r>
              <a:rPr lang="en-US" altLang="zh-CN" sz="2600"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600" dirty="0">
                <a:latin typeface="Times New Roman" panose="02020603050405020304" pitchFamily="18" charset="0"/>
                <a:ea typeface="黑体" panose="02010609060101010101" pitchFamily="49" charset="-122"/>
                <a:cs typeface="Times New Roman" panose="02020603050405020304" pitchFamily="18" charset="0"/>
              </a:rPr>
              <a:t>中如此描述</a:t>
            </a:r>
            <a:r>
              <a:rPr lang="en-US" altLang="zh-CN" sz="2600" dirty="0">
                <a:latin typeface="Times New Roman" panose="02020603050405020304" pitchFamily="18" charset="0"/>
                <a:ea typeface="黑体" panose="02010609060101010101" pitchFamily="49" charset="-122"/>
                <a:cs typeface="Times New Roman" panose="02020603050405020304" pitchFamily="18" charset="0"/>
              </a:rPr>
              <a:t>19</a:t>
            </a:r>
            <a:r>
              <a:rPr lang="zh-CN" altLang="en-US" sz="2600" dirty="0">
                <a:latin typeface="Times New Roman" panose="02020603050405020304" pitchFamily="18" charset="0"/>
                <a:ea typeface="黑体" panose="02010609060101010101" pitchFamily="49" charset="-122"/>
                <a:cs typeface="Times New Roman" panose="02020603050405020304" pitchFamily="18" charset="0"/>
              </a:rPr>
              <a:t>世纪中期的一座工业城镇：“这是个到处都是机器和高耸的烟囱的市镇，无穷无尽的长蛇般浓烟，一直不停地从烟囱里冒出来</a:t>
            </a:r>
            <a:r>
              <a:rPr lang="en-US" altLang="zh-CN" sz="2600" dirty="0">
                <a:latin typeface="黑体" panose="02010609060101010101" pitchFamily="49" charset="-122"/>
                <a:ea typeface="黑体" panose="02010609060101010101" pitchFamily="49" charset="-122"/>
                <a:cs typeface="Times New Roman" panose="02020603050405020304" pitchFamily="18" charset="0"/>
              </a:rPr>
              <a:t>……</a:t>
            </a:r>
            <a:r>
              <a:rPr lang="zh-CN" altLang="en-US" sz="2600" dirty="0">
                <a:latin typeface="Times New Roman" panose="02020603050405020304" pitchFamily="18" charset="0"/>
                <a:ea typeface="黑体" panose="02010609060101010101" pitchFamily="49" charset="-122"/>
                <a:cs typeface="Times New Roman" panose="02020603050405020304" pitchFamily="18" charset="0"/>
              </a:rPr>
              <a:t>镇上有一条黑色的水渠，还有一条河，这里面的水被气味难闻的染料冲成深紫色，许多庞大的建筑物上面开满了窗户，里面整天只听到嘎啦嘎啦的颤动声响，蒸汽机上的活塞单调地移上移下，就像一个患了忧郁症的大象的头。”</a:t>
            </a:r>
            <a:endParaRPr lang="zh-CN" altLang="en-US" sz="2600"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3" name="矩形 12"/>
          <p:cNvSpPr/>
          <p:nvPr/>
        </p:nvSpPr>
        <p:spPr>
          <a:xfrm>
            <a:off x="3220241" y="5693146"/>
            <a:ext cx="6161151" cy="584775"/>
          </a:xfrm>
          <a:prstGeom prst="rect">
            <a:avLst/>
          </a:prstGeom>
          <a:noFill/>
          <a:ln w="9525">
            <a:noFill/>
            <a:miter lim="800000"/>
          </a:ln>
        </p:spPr>
        <p:txBody>
          <a:bodyPr wrap="square">
            <a:spAutoFit/>
          </a:bodyPr>
          <a:lstStyle/>
          <a:p>
            <a:r>
              <a:rPr lang="en-US" altLang="zh-CN" sz="32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4</a:t>
            </a:r>
            <a:r>
              <a:rPr lang="zh-CN" altLang="en-US" sz="32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．带来了严重的环境污染等问题。</a:t>
            </a:r>
            <a:endParaRPr lang="zh-CN" altLang="en-US" sz="32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3" name="矩形 2"/>
          <p:cNvSpPr/>
          <p:nvPr/>
        </p:nvSpPr>
        <p:spPr>
          <a:xfrm>
            <a:off x="2141220" y="1054735"/>
            <a:ext cx="7909560" cy="584775"/>
          </a:xfrm>
          <a:prstGeom prst="rect">
            <a:avLst/>
          </a:prstGeom>
        </p:spPr>
        <p:txBody>
          <a:bodyPr wrap="square">
            <a:spAutoFit/>
          </a:bodyPr>
          <a:lstStyle/>
          <a:p>
            <a:pPr algn="ctr"/>
            <a:r>
              <a:rPr lang="zh-CN" altLang="en-US" sz="3200" b="1" dirty="0">
                <a:ea typeface="黑体" panose="02010609060101010101" pitchFamily="49" charset="-122"/>
              </a:rPr>
              <a:t>工业革命产生了哪些影响？</a:t>
            </a:r>
            <a:endParaRPr lang="zh-CN" altLang="en-US" sz="3200" b="1" dirty="0">
              <a:ea typeface="黑体" panose="02010609060101010101" pitchFamily="49" charset="-122"/>
            </a:endParaRPr>
          </a:p>
        </p:txBody>
      </p:sp>
      <p:pic>
        <p:nvPicPr>
          <p:cNvPr id="7" name="图片 6"/>
          <p:cNvPicPr>
            <a:picLocks noChangeAspect="1"/>
          </p:cNvPicPr>
          <p:nvPr>
            <p:custDataLst>
              <p:tags r:id="rId1"/>
            </p:custDataLst>
          </p:nvPr>
        </p:nvPicPr>
        <p:blipFill>
          <a:blip r:embed="rId2"/>
          <a:stretch>
            <a:fillRect/>
          </a:stretch>
        </p:blipFill>
        <p:spPr>
          <a:xfrm>
            <a:off x="4895850" y="6468110"/>
            <a:ext cx="7296150" cy="35242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p:tgtEl>
                                          <p:spTgt spid="13"/>
                                        </p:tgtEl>
                                        <p:attrNameLst>
                                          <p:attrName>ppt_y</p:attrName>
                                        </p:attrNameLst>
                                      </p:cBhvr>
                                      <p:tavLst>
                                        <p:tav tm="0">
                                          <p:val>
                                            <p:strVal val="#ppt_y+#ppt_h*1.125000"/>
                                          </p:val>
                                        </p:tav>
                                        <p:tav tm="100000">
                                          <p:val>
                                            <p:strVal val="#ppt_y"/>
                                          </p:val>
                                        </p:tav>
                                      </p:tavLst>
                                    </p:anim>
                                    <p:animEffect transition="in" filter="wipe(up)">
                                      <p:cBhvr>
                                        <p:cTn id="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042137" y="1521802"/>
            <a:ext cx="6333874" cy="584775"/>
          </a:xfrm>
          <a:prstGeom prst="rect">
            <a:avLst/>
          </a:prstGeom>
          <a:noFill/>
        </p:spPr>
        <p:txBody>
          <a:bodyPr wrap="square" rtlCol="0">
            <a:spAutoFit/>
          </a:bodyPr>
          <a:lstStyle/>
          <a:p>
            <a:r>
              <a:rPr lang="zh-CN" altLang="en-US" sz="3200" b="1" dirty="0">
                <a:latin typeface="黑体" panose="02010609060101010101" pitchFamily="49" charset="-122"/>
                <a:ea typeface="黑体" panose="02010609060101010101" pitchFamily="49" charset="-122"/>
              </a:rPr>
              <a:t>第一次工业革命带给我们哪些启示？</a:t>
            </a:r>
            <a:endParaRPr lang="zh-CN" altLang="en-US" sz="3200" b="1" dirty="0">
              <a:latin typeface="黑体" panose="02010609060101010101" pitchFamily="49" charset="-122"/>
              <a:ea typeface="黑体" panose="02010609060101010101" pitchFamily="49" charset="-122"/>
            </a:endParaRPr>
          </a:p>
        </p:txBody>
      </p:sp>
      <p:sp>
        <p:nvSpPr>
          <p:cNvPr id="8" name="文本框 7"/>
          <p:cNvSpPr txBox="1"/>
          <p:nvPr/>
        </p:nvSpPr>
        <p:spPr>
          <a:xfrm>
            <a:off x="1609436" y="2615571"/>
            <a:ext cx="9199277" cy="2953501"/>
          </a:xfrm>
          <a:prstGeom prst="rect">
            <a:avLst/>
          </a:prstGeom>
          <a:noFill/>
        </p:spPr>
        <p:txBody>
          <a:bodyPr wrap="square">
            <a:spAutoFit/>
          </a:bodyPr>
          <a:lstStyle/>
          <a:p>
            <a:pPr algn="just">
              <a:lnSpc>
                <a:spcPct val="150000"/>
              </a:lnSpc>
            </a:pPr>
            <a:r>
              <a:rPr lang="en-US" altLang="zh-CN" sz="3200" noProof="1" smtClean="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1. </a:t>
            </a:r>
            <a:r>
              <a:rPr lang="zh-CN" altLang="en-US" sz="3200" noProof="1" smtClean="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科技</a:t>
            </a:r>
            <a:r>
              <a:rPr lang="zh-CN" altLang="en-US" sz="3200" noProof="1">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是第一生产力，要使国家繁荣富强，必须大力发展科技，坚持科教兴国战略。</a:t>
            </a:r>
            <a:endParaRPr lang="zh-CN" altLang="en-US" sz="3200" noProof="1">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endParaRPr>
          </a:p>
          <a:p>
            <a:pPr algn="just">
              <a:lnSpc>
                <a:spcPct val="150000"/>
              </a:lnSpc>
            </a:pPr>
            <a:r>
              <a:rPr lang="en-US" altLang="zh-CN" sz="3200" noProof="1" smtClean="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2. </a:t>
            </a:r>
            <a:r>
              <a:rPr lang="zh-CN" altLang="en-US" sz="3200" noProof="1" smtClean="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科技</a:t>
            </a:r>
            <a:r>
              <a:rPr lang="zh-CN" altLang="en-US" sz="3200" noProof="1">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是一把双刃剑，应坚持可持续发展战略，坚持发展经济与保护环境相协调。</a:t>
            </a:r>
            <a:endParaRPr lang="zh-CN" altLang="en-US" sz="3200" noProof="1">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ppt_y</p:attrName>
                                        </p:attrNameLst>
                                      </p:cBhvr>
                                      <p:tavLst>
                                        <p:tav tm="0">
                                          <p:val>
                                            <p:strVal val="#ppt_y+#ppt_h*1.125000"/>
                                          </p:val>
                                        </p:tav>
                                        <p:tav tm="100000">
                                          <p:val>
                                            <p:strVal val="#ppt_y"/>
                                          </p:val>
                                        </p:tav>
                                      </p:tavLst>
                                    </p:anim>
                                    <p:animEffect transition="in" filter="wipe(up)">
                                      <p:cBhvr>
                                        <p:cTn id="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 Box 5"/>
          <p:cNvSpPr txBox="1"/>
          <p:nvPr/>
        </p:nvSpPr>
        <p:spPr>
          <a:xfrm>
            <a:off x="486856" y="3026869"/>
            <a:ext cx="2043343" cy="1077218"/>
          </a:xfrm>
          <a:prstGeom prst="rect">
            <a:avLst/>
          </a:prstGeom>
          <a:noFill/>
          <a:ln w="9525">
            <a:noFill/>
          </a:ln>
        </p:spPr>
        <p:txBody>
          <a:bodyPr vert="horz" wrap="square">
            <a:spAutoFit/>
          </a:bodyPr>
          <a:lstStyle/>
          <a:p>
            <a:pPr algn="ctr"/>
            <a:r>
              <a:rPr lang="zh-CN" altLang="en-US" sz="32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第一次</a:t>
            </a:r>
            <a:endParaRPr lang="en-US" altLang="zh-CN" sz="32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p>
            <a:pPr algn="ctr"/>
            <a:r>
              <a:rPr lang="zh-CN" altLang="en-US" sz="32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工业革命</a:t>
            </a:r>
            <a:endParaRPr lang="zh-CN" altLang="en-US" sz="32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4" name="AutoShape 6"/>
          <p:cNvSpPr/>
          <p:nvPr/>
        </p:nvSpPr>
        <p:spPr>
          <a:xfrm>
            <a:off x="2462223" y="1282890"/>
            <a:ext cx="294380" cy="4667533"/>
          </a:xfrm>
          <a:prstGeom prst="leftBrace">
            <a:avLst>
              <a:gd name="adj1" fmla="val 77594"/>
              <a:gd name="adj2" fmla="val 48588"/>
            </a:avLst>
          </a:prstGeom>
          <a:noFill/>
          <a:ln w="50800" cap="flat" cmpd="sng">
            <a:solidFill>
              <a:schemeClr val="tx1"/>
            </a:solidFill>
            <a:prstDash val="solid"/>
            <a:headEnd type="none" w="med" len="med"/>
            <a:tailEnd type="none" w="med" len="med"/>
          </a:ln>
        </p:spPr>
        <p:txBody>
          <a:bodyPr wrap="none" anchor="ctr"/>
          <a:lstStyle/>
          <a:p>
            <a:endParaRPr lang="zh-CN" altLang="en-US" sz="2400" dirty="0">
              <a:ln>
                <a:solidFill>
                  <a:sysClr val="windowText" lastClr="000000"/>
                </a:solidFill>
              </a:ln>
              <a:solidFill>
                <a:srgbClr val="C13F48"/>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48" name="Text Box 13"/>
          <p:cNvSpPr txBox="1"/>
          <p:nvPr/>
        </p:nvSpPr>
        <p:spPr>
          <a:xfrm>
            <a:off x="2938850" y="1022518"/>
            <a:ext cx="8730335" cy="1216743"/>
          </a:xfrm>
          <a:prstGeom prst="rect">
            <a:avLst/>
          </a:prstGeom>
          <a:noFill/>
          <a:ln w="9525" cap="flat" cmpd="sng">
            <a:noFill/>
            <a:prstDash val="solid"/>
            <a:miter/>
            <a:headEnd type="none" w="med" len="med"/>
            <a:tailEnd type="none" w="med" len="med"/>
          </a:ln>
        </p:spPr>
        <p:txBody>
          <a:bodyPr wrap="square">
            <a:spAutoFit/>
          </a:bodyPr>
          <a:lstStyle/>
          <a:p>
            <a:pPr>
              <a:lnSpc>
                <a:spcPct val="150000"/>
              </a:lnSpc>
            </a:pPr>
            <a:r>
              <a:rPr lang="zh-CN" altLang="en-US" sz="2600" dirty="0">
                <a:latin typeface="Times New Roman" panose="02020603050405020304" pitchFamily="18" charset="0"/>
                <a:ea typeface="黑体" panose="02010609060101010101" pitchFamily="49" charset="-122"/>
                <a:cs typeface="Times New Roman" panose="02020603050405020304" pitchFamily="18" charset="0"/>
              </a:rPr>
              <a:t>第一次工业革命的背景：政治基础、经济基础、技术基础、</a:t>
            </a:r>
            <a:endParaRPr lang="en-US" altLang="zh-CN" sz="2600" dirty="0">
              <a:latin typeface="Times New Roman" panose="02020603050405020304" pitchFamily="18" charset="0"/>
              <a:ea typeface="黑体" panose="02010609060101010101" pitchFamily="49" charset="-122"/>
              <a:cs typeface="Times New Roman" panose="02020603050405020304" pitchFamily="18" charset="0"/>
            </a:endParaRPr>
          </a:p>
          <a:p>
            <a:pPr>
              <a:lnSpc>
                <a:spcPct val="150000"/>
              </a:lnSpc>
            </a:pPr>
            <a:r>
              <a:rPr lang="zh-CN" altLang="en-US" sz="2600" dirty="0">
                <a:latin typeface="Times New Roman" panose="02020603050405020304" pitchFamily="18" charset="0"/>
                <a:ea typeface="黑体" panose="02010609060101010101" pitchFamily="49" charset="-122"/>
                <a:cs typeface="Times New Roman" panose="02020603050405020304" pitchFamily="18" charset="0"/>
              </a:rPr>
              <a:t>　　　　　　　　　　　市场基础、劳动力充足</a:t>
            </a:r>
            <a:endParaRPr lang="zh-CN" altLang="en-US" sz="2600"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9" name="Text Box 13"/>
          <p:cNvSpPr txBox="1"/>
          <p:nvPr/>
        </p:nvSpPr>
        <p:spPr>
          <a:xfrm>
            <a:off x="2870877" y="2928156"/>
            <a:ext cx="2023180" cy="892552"/>
          </a:xfrm>
          <a:prstGeom prst="rect">
            <a:avLst/>
          </a:prstGeom>
          <a:noFill/>
          <a:ln w="9525" cap="flat" cmpd="sng">
            <a:noFill/>
            <a:prstDash val="solid"/>
            <a:miter/>
            <a:headEnd type="none" w="med" len="med"/>
            <a:tailEnd type="none" w="med" len="med"/>
          </a:ln>
        </p:spPr>
        <p:txBody>
          <a:bodyPr wrap="square">
            <a:spAutoFit/>
          </a:bodyPr>
          <a:lstStyle/>
          <a:p>
            <a:pPr algn="ctr"/>
            <a:r>
              <a:rPr lang="zh-CN" altLang="en-US" sz="2600" dirty="0">
                <a:latin typeface="Times New Roman" panose="02020603050405020304" pitchFamily="18" charset="0"/>
                <a:ea typeface="黑体" panose="02010609060101010101" pitchFamily="49" charset="-122"/>
                <a:cs typeface="Times New Roman" panose="02020603050405020304" pitchFamily="18" charset="0"/>
              </a:rPr>
              <a:t>第一次工业革命的进程</a:t>
            </a:r>
            <a:endParaRPr lang="zh-CN" altLang="en-US" sz="2600"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24" name="AutoShape 6"/>
          <p:cNvSpPr/>
          <p:nvPr/>
        </p:nvSpPr>
        <p:spPr>
          <a:xfrm>
            <a:off x="4878261" y="2462562"/>
            <a:ext cx="294380" cy="1978278"/>
          </a:xfrm>
          <a:prstGeom prst="leftBrace">
            <a:avLst>
              <a:gd name="adj1" fmla="val 81475"/>
              <a:gd name="adj2" fmla="val 48588"/>
            </a:avLst>
          </a:prstGeom>
          <a:noFill/>
          <a:ln w="50800" cap="flat" cmpd="sng">
            <a:solidFill>
              <a:schemeClr val="tx1"/>
            </a:solidFill>
            <a:prstDash val="solid"/>
            <a:headEnd type="none" w="med" len="med"/>
            <a:tailEnd type="none" w="med" len="med"/>
          </a:ln>
        </p:spPr>
        <p:txBody>
          <a:bodyPr wrap="none" anchor="ctr"/>
          <a:lstStyle/>
          <a:p>
            <a:endParaRPr lang="zh-CN" altLang="en-US" sz="2400" dirty="0">
              <a:solidFill>
                <a:srgbClr val="C13F48"/>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27" name="Text Box 13"/>
          <p:cNvSpPr txBox="1"/>
          <p:nvPr/>
        </p:nvSpPr>
        <p:spPr>
          <a:xfrm>
            <a:off x="5198778" y="2184533"/>
            <a:ext cx="4122345" cy="2421112"/>
          </a:xfrm>
          <a:prstGeom prst="rect">
            <a:avLst/>
          </a:prstGeom>
          <a:noFill/>
          <a:ln w="9525" cap="flat" cmpd="sng">
            <a:noFill/>
            <a:prstDash val="solid"/>
            <a:miter/>
            <a:headEnd type="none" w="med" len="med"/>
            <a:tailEnd type="none" w="med" len="med"/>
          </a:ln>
        </p:spPr>
        <p:txBody>
          <a:bodyPr wrap="square">
            <a:spAutoFit/>
          </a:bodyPr>
          <a:lstStyle/>
          <a:p>
            <a:pPr>
              <a:lnSpc>
                <a:spcPct val="150000"/>
              </a:lnSpc>
            </a:pPr>
            <a:r>
              <a:rPr lang="zh-CN" altLang="en-US" sz="2600" dirty="0">
                <a:latin typeface="Times New Roman" panose="02020603050405020304" pitchFamily="18" charset="0"/>
                <a:ea typeface="黑体" panose="02010609060101010101" pitchFamily="49" charset="-122"/>
                <a:cs typeface="Times New Roman" panose="02020603050405020304" pitchFamily="18" charset="0"/>
              </a:rPr>
              <a:t>纺织技术的革新</a:t>
            </a:r>
            <a:endParaRPr lang="en-US" altLang="zh-CN" sz="2600" dirty="0">
              <a:latin typeface="Times New Roman" panose="02020603050405020304" pitchFamily="18" charset="0"/>
              <a:ea typeface="黑体" panose="02010609060101010101" pitchFamily="49" charset="-122"/>
              <a:cs typeface="Times New Roman" panose="02020603050405020304" pitchFamily="18" charset="0"/>
            </a:endParaRPr>
          </a:p>
          <a:p>
            <a:pPr>
              <a:lnSpc>
                <a:spcPct val="150000"/>
              </a:lnSpc>
            </a:pPr>
            <a:r>
              <a:rPr lang="zh-CN" altLang="en-US" sz="2600" dirty="0">
                <a:latin typeface="Times New Roman" panose="02020603050405020304" pitchFamily="18" charset="0"/>
                <a:ea typeface="黑体" panose="02010609060101010101" pitchFamily="49" charset="-122"/>
                <a:cs typeface="Times New Roman" panose="02020603050405020304" pitchFamily="18" charset="0"/>
              </a:rPr>
              <a:t>瓦特改进蒸汽机</a:t>
            </a:r>
            <a:endParaRPr lang="en-US" altLang="zh-CN" sz="2600" dirty="0">
              <a:latin typeface="Times New Roman" panose="02020603050405020304" pitchFamily="18" charset="0"/>
              <a:ea typeface="黑体" panose="02010609060101010101" pitchFamily="49" charset="-122"/>
              <a:cs typeface="Times New Roman" panose="02020603050405020304" pitchFamily="18" charset="0"/>
            </a:endParaRPr>
          </a:p>
          <a:p>
            <a:pPr>
              <a:lnSpc>
                <a:spcPct val="150000"/>
              </a:lnSpc>
            </a:pPr>
            <a:r>
              <a:rPr lang="zh-CN" altLang="en-US" sz="2600" dirty="0">
                <a:latin typeface="Times New Roman" panose="02020603050405020304" pitchFamily="18" charset="0"/>
                <a:ea typeface="黑体" panose="02010609060101010101" pitchFamily="49" charset="-122"/>
                <a:cs typeface="Times New Roman" panose="02020603050405020304" pitchFamily="18" charset="0"/>
              </a:rPr>
              <a:t>工厂制度的确立</a:t>
            </a:r>
            <a:endParaRPr lang="en-US" altLang="zh-CN" sz="2600" dirty="0">
              <a:latin typeface="Times New Roman" panose="02020603050405020304" pitchFamily="18" charset="0"/>
              <a:ea typeface="黑体" panose="02010609060101010101" pitchFamily="49" charset="-122"/>
              <a:cs typeface="Times New Roman" panose="02020603050405020304" pitchFamily="18" charset="0"/>
            </a:endParaRPr>
          </a:p>
          <a:p>
            <a:pPr>
              <a:lnSpc>
                <a:spcPct val="150000"/>
              </a:lnSpc>
            </a:pPr>
            <a:r>
              <a:rPr lang="zh-CN" altLang="en-US" sz="2600" dirty="0">
                <a:latin typeface="Times New Roman" panose="02020603050405020304" pitchFamily="18" charset="0"/>
                <a:ea typeface="黑体" panose="02010609060101010101" pitchFamily="49" charset="-122"/>
                <a:cs typeface="Times New Roman" panose="02020603050405020304" pitchFamily="18" charset="0"/>
              </a:rPr>
              <a:t>交通运输业发展</a:t>
            </a:r>
            <a:endParaRPr lang="en-US" altLang="zh-CN" sz="2600"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4" name="文本框 13"/>
          <p:cNvSpPr txBox="1"/>
          <p:nvPr/>
        </p:nvSpPr>
        <p:spPr>
          <a:xfrm>
            <a:off x="2937832" y="4896395"/>
            <a:ext cx="1956226" cy="1216743"/>
          </a:xfrm>
          <a:prstGeom prst="rect">
            <a:avLst/>
          </a:prstGeom>
          <a:noFill/>
        </p:spPr>
        <p:txBody>
          <a:bodyPr wrap="square">
            <a:spAutoFit/>
          </a:bodyPr>
          <a:lstStyle/>
          <a:p>
            <a:pPr>
              <a:lnSpc>
                <a:spcPct val="150000"/>
              </a:lnSpc>
            </a:pPr>
            <a:r>
              <a:rPr lang="zh-CN" altLang="en-US" sz="2600" dirty="0">
                <a:latin typeface="Times New Roman" panose="02020603050405020304" pitchFamily="18" charset="0"/>
                <a:ea typeface="黑体" panose="02010609060101010101" pitchFamily="49" charset="-122"/>
                <a:cs typeface="Times New Roman" panose="02020603050405020304" pitchFamily="18" charset="0"/>
              </a:rPr>
              <a:t>第一次工业革命的影响</a:t>
            </a:r>
            <a:endParaRPr lang="zh-CN" altLang="en-US" sz="2600"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2" name="AutoShape 6"/>
          <p:cNvSpPr/>
          <p:nvPr/>
        </p:nvSpPr>
        <p:spPr>
          <a:xfrm>
            <a:off x="4878260" y="4906433"/>
            <a:ext cx="294380" cy="1280659"/>
          </a:xfrm>
          <a:prstGeom prst="leftBrace">
            <a:avLst>
              <a:gd name="adj1" fmla="val 81475"/>
              <a:gd name="adj2" fmla="val 48588"/>
            </a:avLst>
          </a:prstGeom>
          <a:noFill/>
          <a:ln w="50800" cap="flat" cmpd="sng">
            <a:solidFill>
              <a:schemeClr val="tx1"/>
            </a:solidFill>
            <a:prstDash val="solid"/>
            <a:headEnd type="none" w="med" len="med"/>
            <a:tailEnd type="none" w="med" len="med"/>
          </a:ln>
        </p:spPr>
        <p:txBody>
          <a:bodyPr wrap="none" anchor="ctr"/>
          <a:lstStyle/>
          <a:p>
            <a:endParaRPr lang="zh-CN" altLang="en-US" sz="2400" dirty="0">
              <a:solidFill>
                <a:srgbClr val="C13F48"/>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3" name="Text Box 13"/>
          <p:cNvSpPr txBox="1"/>
          <p:nvPr/>
        </p:nvSpPr>
        <p:spPr>
          <a:xfrm>
            <a:off x="5172641" y="4605645"/>
            <a:ext cx="6209592" cy="1891665"/>
          </a:xfrm>
          <a:prstGeom prst="rect">
            <a:avLst/>
          </a:prstGeom>
          <a:noFill/>
          <a:ln w="9525" cap="flat" cmpd="sng">
            <a:noFill/>
            <a:prstDash val="solid"/>
            <a:miter/>
            <a:headEnd type="none" w="med" len="med"/>
            <a:tailEnd type="none" w="med" len="med"/>
          </a:ln>
        </p:spPr>
        <p:txBody>
          <a:bodyPr wrap="square">
            <a:spAutoFit/>
          </a:bodyPr>
          <a:lstStyle/>
          <a:p>
            <a:pPr>
              <a:lnSpc>
                <a:spcPct val="150000"/>
              </a:lnSpc>
            </a:pPr>
            <a:r>
              <a:rPr lang="zh-CN" altLang="en-US" sz="2600" dirty="0">
                <a:latin typeface="Times New Roman" panose="02020603050405020304" pitchFamily="18" charset="0"/>
                <a:ea typeface="黑体" panose="02010609060101010101" pitchFamily="49" charset="-122"/>
                <a:cs typeface="Times New Roman" panose="02020603050405020304" pitchFamily="18" charset="0"/>
              </a:rPr>
              <a:t>社会生产力水平极大提高</a:t>
            </a:r>
            <a:endParaRPr lang="en-US" altLang="zh-CN" sz="2600" dirty="0">
              <a:latin typeface="Times New Roman" panose="02020603050405020304" pitchFamily="18" charset="0"/>
              <a:ea typeface="黑体" panose="02010609060101010101" pitchFamily="49" charset="-122"/>
              <a:cs typeface="Times New Roman" panose="02020603050405020304" pitchFamily="18" charset="0"/>
            </a:endParaRPr>
          </a:p>
          <a:p>
            <a:pPr>
              <a:lnSpc>
                <a:spcPct val="150000"/>
              </a:lnSpc>
            </a:pPr>
            <a:r>
              <a:rPr lang="zh-CN" altLang="en-US" sz="2600" dirty="0">
                <a:latin typeface="Times New Roman" panose="02020603050405020304" pitchFamily="18" charset="0"/>
                <a:ea typeface="黑体" panose="02010609060101010101" pitchFamily="49" charset="-122"/>
                <a:cs typeface="Times New Roman" panose="02020603050405020304" pitchFamily="18" charset="0"/>
              </a:rPr>
              <a:t>人类进入</a:t>
            </a:r>
            <a:r>
              <a:rPr lang="zh-CN" altLang="en-US" sz="2600" dirty="0">
                <a:latin typeface="黑体" panose="02010609060101010101" pitchFamily="49" charset="-122"/>
                <a:ea typeface="黑体" panose="02010609060101010101" pitchFamily="49" charset="-122"/>
                <a:cs typeface="Times New Roman" panose="02020603050405020304" pitchFamily="18" charset="0"/>
              </a:rPr>
              <a:t>“</a:t>
            </a:r>
            <a:r>
              <a:rPr lang="zh-CN" altLang="en-US" sz="2600" dirty="0">
                <a:latin typeface="Times New Roman" panose="02020603050405020304" pitchFamily="18" charset="0"/>
                <a:ea typeface="黑体" panose="02010609060101010101" pitchFamily="49" charset="-122"/>
                <a:cs typeface="Times New Roman" panose="02020603050405020304" pitchFamily="18" charset="0"/>
              </a:rPr>
              <a:t>蒸汽时代</a:t>
            </a:r>
            <a:r>
              <a:rPr lang="zh-CN" altLang="en-US" sz="2600" dirty="0">
                <a:latin typeface="黑体" panose="02010609060101010101" pitchFamily="49" charset="-122"/>
                <a:ea typeface="黑体" panose="02010609060101010101" pitchFamily="49" charset="-122"/>
                <a:cs typeface="Times New Roman" panose="02020603050405020304" pitchFamily="18" charset="0"/>
              </a:rPr>
              <a:t>”</a:t>
            </a:r>
            <a:endParaRPr lang="en-US" altLang="zh-CN" sz="2600" dirty="0">
              <a:latin typeface="黑体" panose="02010609060101010101" pitchFamily="49" charset="-122"/>
              <a:ea typeface="黑体" panose="02010609060101010101" pitchFamily="49" charset="-122"/>
              <a:cs typeface="Times New Roman" panose="02020603050405020304" pitchFamily="18" charset="0"/>
            </a:endParaRPr>
          </a:p>
          <a:p>
            <a:pPr>
              <a:lnSpc>
                <a:spcPct val="150000"/>
              </a:lnSpc>
            </a:pPr>
            <a:r>
              <a:rPr lang="zh-CN" altLang="en-US" sz="2600" dirty="0">
                <a:latin typeface="Times New Roman" panose="02020603050405020304" pitchFamily="18" charset="0"/>
                <a:ea typeface="黑体" panose="02010609060101010101" pitchFamily="49" charset="-122"/>
                <a:cs typeface="Times New Roman" panose="02020603050405020304" pitchFamily="18" charset="0"/>
              </a:rPr>
              <a:t>工业化时代到来</a:t>
            </a:r>
            <a:endParaRPr lang="en-US" altLang="zh-CN" sz="2600" dirty="0">
              <a:latin typeface="Times New Roman" panose="02020603050405020304" pitchFamily="18" charset="0"/>
              <a:ea typeface="黑体" panose="02010609060101010101" pitchFamily="49" charset="-122"/>
              <a:cs typeface="Times New Roman" panose="02020603050405020304" pitchFamily="18" charset="0"/>
            </a:endParaRPr>
          </a:p>
        </p:txBody>
      </p:sp>
      <p:pic>
        <p:nvPicPr>
          <p:cNvPr id="3" name="图片 2"/>
          <p:cNvPicPr>
            <a:picLocks noChangeAspect="1"/>
          </p:cNvPicPr>
          <p:nvPr>
            <p:custDataLst>
              <p:tags r:id="rId1"/>
            </p:custDataLst>
          </p:nvPr>
        </p:nvPicPr>
        <p:blipFill>
          <a:blip r:embed="rId2"/>
          <a:stretch>
            <a:fillRect/>
          </a:stretch>
        </p:blipFill>
        <p:spPr>
          <a:xfrm>
            <a:off x="4895850" y="6468110"/>
            <a:ext cx="7296150" cy="35242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1"/>
          <p:cNvGrpSpPr/>
          <p:nvPr>
            <p:custDataLst>
              <p:tags r:id="rId1"/>
            </p:custDataLst>
          </p:nvPr>
        </p:nvGrpSpPr>
        <p:grpSpPr>
          <a:xfrm>
            <a:off x="4369059" y="1143336"/>
            <a:ext cx="3032678" cy="721556"/>
            <a:chOff x="2586038" y="765175"/>
            <a:chExt cx="4043362" cy="962025"/>
          </a:xfrm>
        </p:grpSpPr>
        <p:sp>
          <p:nvSpPr>
            <p:cNvPr id="8" name="Freeform 5"/>
            <p:cNvSpPr/>
            <p:nvPr>
              <p:custDataLst>
                <p:tags r:id="rId2"/>
              </p:custDataLst>
            </p:nvPr>
          </p:nvSpPr>
          <p:spPr bwMode="auto">
            <a:xfrm>
              <a:off x="3700463" y="1412875"/>
              <a:ext cx="1744662" cy="314325"/>
            </a:xfrm>
            <a:custGeom>
              <a:avLst/>
              <a:gdLst>
                <a:gd name="T0" fmla="*/ 62 w 1378"/>
                <a:gd name="T1" fmla="*/ 100 h 248"/>
                <a:gd name="T2" fmla="*/ 380 w 1378"/>
                <a:gd name="T3" fmla="*/ 44 h 248"/>
                <a:gd name="T4" fmla="*/ 422 w 1378"/>
                <a:gd name="T5" fmla="*/ 116 h 248"/>
                <a:gd name="T6" fmla="*/ 400 w 1378"/>
                <a:gd name="T7" fmla="*/ 98 h 248"/>
                <a:gd name="T8" fmla="*/ 406 w 1378"/>
                <a:gd name="T9" fmla="*/ 132 h 248"/>
                <a:gd name="T10" fmla="*/ 428 w 1378"/>
                <a:gd name="T11" fmla="*/ 90 h 248"/>
                <a:gd name="T12" fmla="*/ 492 w 1378"/>
                <a:gd name="T13" fmla="*/ 24 h 248"/>
                <a:gd name="T14" fmla="*/ 642 w 1378"/>
                <a:gd name="T15" fmla="*/ 58 h 248"/>
                <a:gd name="T16" fmla="*/ 548 w 1378"/>
                <a:gd name="T17" fmla="*/ 84 h 248"/>
                <a:gd name="T18" fmla="*/ 474 w 1378"/>
                <a:gd name="T19" fmla="*/ 178 h 248"/>
                <a:gd name="T20" fmla="*/ 606 w 1378"/>
                <a:gd name="T21" fmla="*/ 248 h 248"/>
                <a:gd name="T22" fmla="*/ 772 w 1378"/>
                <a:gd name="T23" fmla="*/ 248 h 248"/>
                <a:gd name="T24" fmla="*/ 904 w 1378"/>
                <a:gd name="T25" fmla="*/ 178 h 248"/>
                <a:gd name="T26" fmla="*/ 830 w 1378"/>
                <a:gd name="T27" fmla="*/ 84 h 248"/>
                <a:gd name="T28" fmla="*/ 736 w 1378"/>
                <a:gd name="T29" fmla="*/ 58 h 248"/>
                <a:gd name="T30" fmla="*/ 886 w 1378"/>
                <a:gd name="T31" fmla="*/ 24 h 248"/>
                <a:gd name="T32" fmla="*/ 950 w 1378"/>
                <a:gd name="T33" fmla="*/ 90 h 248"/>
                <a:gd name="T34" fmla="*/ 972 w 1378"/>
                <a:gd name="T35" fmla="*/ 132 h 248"/>
                <a:gd name="T36" fmla="*/ 980 w 1378"/>
                <a:gd name="T37" fmla="*/ 98 h 248"/>
                <a:gd name="T38" fmla="*/ 956 w 1378"/>
                <a:gd name="T39" fmla="*/ 120 h 248"/>
                <a:gd name="T40" fmla="*/ 996 w 1378"/>
                <a:gd name="T41" fmla="*/ 44 h 248"/>
                <a:gd name="T42" fmla="*/ 1316 w 1378"/>
                <a:gd name="T43" fmla="*/ 100 h 248"/>
                <a:gd name="T44" fmla="*/ 1376 w 1378"/>
                <a:gd name="T45" fmla="*/ 56 h 248"/>
                <a:gd name="T46" fmla="*/ 1226 w 1378"/>
                <a:gd name="T47" fmla="*/ 2 h 248"/>
                <a:gd name="T48" fmla="*/ 968 w 1378"/>
                <a:gd name="T49" fmla="*/ 20 h 248"/>
                <a:gd name="T50" fmla="*/ 744 w 1378"/>
                <a:gd name="T51" fmla="*/ 8 h 248"/>
                <a:gd name="T52" fmla="*/ 594 w 1378"/>
                <a:gd name="T53" fmla="*/ 2 h 248"/>
                <a:gd name="T54" fmla="*/ 372 w 1378"/>
                <a:gd name="T55" fmla="*/ 30 h 248"/>
                <a:gd name="T56" fmla="*/ 100 w 1378"/>
                <a:gd name="T57" fmla="*/ 8 h 248"/>
                <a:gd name="T58" fmla="*/ 0 w 1378"/>
                <a:gd name="T59" fmla="*/ 62 h 248"/>
                <a:gd name="T60" fmla="*/ 1198 w 1378"/>
                <a:gd name="T61" fmla="*/ 4 h 248"/>
                <a:gd name="T62" fmla="*/ 1368 w 1378"/>
                <a:gd name="T63" fmla="*/ 42 h 248"/>
                <a:gd name="T64" fmla="*/ 1350 w 1378"/>
                <a:gd name="T65" fmla="*/ 90 h 248"/>
                <a:gd name="T66" fmla="*/ 1080 w 1378"/>
                <a:gd name="T67" fmla="*/ 52 h 248"/>
                <a:gd name="T68" fmla="*/ 760 w 1378"/>
                <a:gd name="T69" fmla="*/ 182 h 248"/>
                <a:gd name="T70" fmla="*/ 788 w 1378"/>
                <a:gd name="T71" fmla="*/ 100 h 248"/>
                <a:gd name="T72" fmla="*/ 898 w 1378"/>
                <a:gd name="T73" fmla="*/ 152 h 248"/>
                <a:gd name="T74" fmla="*/ 846 w 1378"/>
                <a:gd name="T75" fmla="*/ 230 h 248"/>
                <a:gd name="T76" fmla="*/ 614 w 1378"/>
                <a:gd name="T77" fmla="*/ 102 h 248"/>
                <a:gd name="T78" fmla="*/ 626 w 1378"/>
                <a:gd name="T79" fmla="*/ 196 h 248"/>
                <a:gd name="T80" fmla="*/ 606 w 1378"/>
                <a:gd name="T81" fmla="*/ 244 h 248"/>
                <a:gd name="T82" fmla="*/ 480 w 1378"/>
                <a:gd name="T83" fmla="*/ 178 h 248"/>
                <a:gd name="T84" fmla="*/ 550 w 1378"/>
                <a:gd name="T85" fmla="*/ 102 h 248"/>
                <a:gd name="T86" fmla="*/ 726 w 1378"/>
                <a:gd name="T87" fmla="*/ 60 h 248"/>
                <a:gd name="T88" fmla="*/ 708 w 1378"/>
                <a:gd name="T89" fmla="*/ 134 h 248"/>
                <a:gd name="T90" fmla="*/ 732 w 1378"/>
                <a:gd name="T91" fmla="*/ 178 h 248"/>
                <a:gd name="T92" fmla="*/ 752 w 1378"/>
                <a:gd name="T93" fmla="*/ 166 h 248"/>
                <a:gd name="T94" fmla="*/ 724 w 1378"/>
                <a:gd name="T95" fmla="*/ 148 h 248"/>
                <a:gd name="T96" fmla="*/ 710 w 1378"/>
                <a:gd name="T97" fmla="*/ 152 h 248"/>
                <a:gd name="T98" fmla="*/ 760 w 1378"/>
                <a:gd name="T99" fmla="*/ 102 h 248"/>
                <a:gd name="T100" fmla="*/ 736 w 1378"/>
                <a:gd name="T101" fmla="*/ 206 h 248"/>
                <a:gd name="T102" fmla="*/ 622 w 1378"/>
                <a:gd name="T103" fmla="*/ 182 h 248"/>
                <a:gd name="T104" fmla="*/ 644 w 1378"/>
                <a:gd name="T105" fmla="*/ 112 h 248"/>
                <a:gd name="T106" fmla="*/ 662 w 1378"/>
                <a:gd name="T107" fmla="*/ 164 h 248"/>
                <a:gd name="T108" fmla="*/ 642 w 1378"/>
                <a:gd name="T109" fmla="*/ 144 h 248"/>
                <a:gd name="T110" fmla="*/ 638 w 1378"/>
                <a:gd name="T111" fmla="*/ 176 h 248"/>
                <a:gd name="T112" fmla="*/ 652 w 1378"/>
                <a:gd name="T113" fmla="*/ 176 h 248"/>
                <a:gd name="T114" fmla="*/ 658 w 1378"/>
                <a:gd name="T115" fmla="*/ 110 h 248"/>
                <a:gd name="T116" fmla="*/ 688 w 1378"/>
                <a:gd name="T117" fmla="*/ 40 h 248"/>
                <a:gd name="T118" fmla="*/ 76 w 1378"/>
                <a:gd name="T119" fmla="*/ 14 h 248"/>
                <a:gd name="T120" fmla="*/ 290 w 1378"/>
                <a:gd name="T121" fmla="*/ 12 h 248"/>
                <a:gd name="T122" fmla="*/ 122 w 1378"/>
                <a:gd name="T123" fmla="*/ 96 h 248"/>
                <a:gd name="T124" fmla="*/ 4 w 1378"/>
                <a:gd name="T125" fmla="*/ 6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78" h="248">
                  <a:moveTo>
                    <a:pt x="0" y="62"/>
                  </a:moveTo>
                  <a:lnTo>
                    <a:pt x="0" y="62"/>
                  </a:lnTo>
                  <a:lnTo>
                    <a:pt x="2" y="70"/>
                  </a:lnTo>
                  <a:lnTo>
                    <a:pt x="4" y="76"/>
                  </a:lnTo>
                  <a:lnTo>
                    <a:pt x="8" y="80"/>
                  </a:lnTo>
                  <a:lnTo>
                    <a:pt x="12" y="86"/>
                  </a:lnTo>
                  <a:lnTo>
                    <a:pt x="26" y="92"/>
                  </a:lnTo>
                  <a:lnTo>
                    <a:pt x="42" y="98"/>
                  </a:lnTo>
                  <a:lnTo>
                    <a:pt x="62" y="100"/>
                  </a:lnTo>
                  <a:lnTo>
                    <a:pt x="82" y="102"/>
                  </a:lnTo>
                  <a:lnTo>
                    <a:pt x="124" y="100"/>
                  </a:lnTo>
                  <a:lnTo>
                    <a:pt x="124" y="100"/>
                  </a:lnTo>
                  <a:lnTo>
                    <a:pt x="152" y="96"/>
                  </a:lnTo>
                  <a:lnTo>
                    <a:pt x="184" y="92"/>
                  </a:lnTo>
                  <a:lnTo>
                    <a:pt x="246" y="78"/>
                  </a:lnTo>
                  <a:lnTo>
                    <a:pt x="312" y="60"/>
                  </a:lnTo>
                  <a:lnTo>
                    <a:pt x="380" y="44"/>
                  </a:lnTo>
                  <a:lnTo>
                    <a:pt x="380" y="44"/>
                  </a:lnTo>
                  <a:lnTo>
                    <a:pt x="398" y="54"/>
                  </a:lnTo>
                  <a:lnTo>
                    <a:pt x="412" y="68"/>
                  </a:lnTo>
                  <a:lnTo>
                    <a:pt x="418" y="76"/>
                  </a:lnTo>
                  <a:lnTo>
                    <a:pt x="422" y="84"/>
                  </a:lnTo>
                  <a:lnTo>
                    <a:pt x="424" y="90"/>
                  </a:lnTo>
                  <a:lnTo>
                    <a:pt x="426" y="100"/>
                  </a:lnTo>
                  <a:lnTo>
                    <a:pt x="426" y="100"/>
                  </a:lnTo>
                  <a:lnTo>
                    <a:pt x="426" y="108"/>
                  </a:lnTo>
                  <a:lnTo>
                    <a:pt x="422" y="116"/>
                  </a:lnTo>
                  <a:lnTo>
                    <a:pt x="422" y="116"/>
                  </a:lnTo>
                  <a:lnTo>
                    <a:pt x="422" y="114"/>
                  </a:lnTo>
                  <a:lnTo>
                    <a:pt x="422" y="114"/>
                  </a:lnTo>
                  <a:lnTo>
                    <a:pt x="422" y="108"/>
                  </a:lnTo>
                  <a:lnTo>
                    <a:pt x="418" y="102"/>
                  </a:lnTo>
                  <a:lnTo>
                    <a:pt x="412" y="98"/>
                  </a:lnTo>
                  <a:lnTo>
                    <a:pt x="406" y="96"/>
                  </a:lnTo>
                  <a:lnTo>
                    <a:pt x="406" y="96"/>
                  </a:lnTo>
                  <a:lnTo>
                    <a:pt x="400" y="98"/>
                  </a:lnTo>
                  <a:lnTo>
                    <a:pt x="394" y="102"/>
                  </a:lnTo>
                  <a:lnTo>
                    <a:pt x="390" y="108"/>
                  </a:lnTo>
                  <a:lnTo>
                    <a:pt x="388" y="114"/>
                  </a:lnTo>
                  <a:lnTo>
                    <a:pt x="388" y="114"/>
                  </a:lnTo>
                  <a:lnTo>
                    <a:pt x="390" y="120"/>
                  </a:lnTo>
                  <a:lnTo>
                    <a:pt x="394" y="126"/>
                  </a:lnTo>
                  <a:lnTo>
                    <a:pt x="400" y="130"/>
                  </a:lnTo>
                  <a:lnTo>
                    <a:pt x="406" y="132"/>
                  </a:lnTo>
                  <a:lnTo>
                    <a:pt x="406" y="132"/>
                  </a:lnTo>
                  <a:lnTo>
                    <a:pt x="412" y="130"/>
                  </a:lnTo>
                  <a:lnTo>
                    <a:pt x="416" y="128"/>
                  </a:lnTo>
                  <a:lnTo>
                    <a:pt x="416" y="128"/>
                  </a:lnTo>
                  <a:lnTo>
                    <a:pt x="422" y="124"/>
                  </a:lnTo>
                  <a:lnTo>
                    <a:pt x="426" y="118"/>
                  </a:lnTo>
                  <a:lnTo>
                    <a:pt x="428" y="108"/>
                  </a:lnTo>
                  <a:lnTo>
                    <a:pt x="430" y="98"/>
                  </a:lnTo>
                  <a:lnTo>
                    <a:pt x="430" y="98"/>
                  </a:lnTo>
                  <a:lnTo>
                    <a:pt x="428" y="90"/>
                  </a:lnTo>
                  <a:lnTo>
                    <a:pt x="426" y="82"/>
                  </a:lnTo>
                  <a:lnTo>
                    <a:pt x="422" y="76"/>
                  </a:lnTo>
                  <a:lnTo>
                    <a:pt x="416" y="68"/>
                  </a:lnTo>
                  <a:lnTo>
                    <a:pt x="402" y="54"/>
                  </a:lnTo>
                  <a:lnTo>
                    <a:pt x="386" y="42"/>
                  </a:lnTo>
                  <a:lnTo>
                    <a:pt x="386" y="42"/>
                  </a:lnTo>
                  <a:lnTo>
                    <a:pt x="420" y="34"/>
                  </a:lnTo>
                  <a:lnTo>
                    <a:pt x="456" y="28"/>
                  </a:lnTo>
                  <a:lnTo>
                    <a:pt x="492" y="24"/>
                  </a:lnTo>
                  <a:lnTo>
                    <a:pt x="528" y="20"/>
                  </a:lnTo>
                  <a:lnTo>
                    <a:pt x="528" y="20"/>
                  </a:lnTo>
                  <a:lnTo>
                    <a:pt x="566" y="18"/>
                  </a:lnTo>
                  <a:lnTo>
                    <a:pt x="604" y="20"/>
                  </a:lnTo>
                  <a:lnTo>
                    <a:pt x="640" y="26"/>
                  </a:lnTo>
                  <a:lnTo>
                    <a:pt x="674" y="34"/>
                  </a:lnTo>
                  <a:lnTo>
                    <a:pt x="674" y="34"/>
                  </a:lnTo>
                  <a:lnTo>
                    <a:pt x="656" y="46"/>
                  </a:lnTo>
                  <a:lnTo>
                    <a:pt x="642" y="58"/>
                  </a:lnTo>
                  <a:lnTo>
                    <a:pt x="630" y="72"/>
                  </a:lnTo>
                  <a:lnTo>
                    <a:pt x="620" y="86"/>
                  </a:lnTo>
                  <a:lnTo>
                    <a:pt x="620" y="86"/>
                  </a:lnTo>
                  <a:lnTo>
                    <a:pt x="608" y="84"/>
                  </a:lnTo>
                  <a:lnTo>
                    <a:pt x="594" y="82"/>
                  </a:lnTo>
                  <a:lnTo>
                    <a:pt x="582" y="80"/>
                  </a:lnTo>
                  <a:lnTo>
                    <a:pt x="568" y="80"/>
                  </a:lnTo>
                  <a:lnTo>
                    <a:pt x="568" y="80"/>
                  </a:lnTo>
                  <a:lnTo>
                    <a:pt x="548" y="84"/>
                  </a:lnTo>
                  <a:lnTo>
                    <a:pt x="530" y="90"/>
                  </a:lnTo>
                  <a:lnTo>
                    <a:pt x="514" y="98"/>
                  </a:lnTo>
                  <a:lnTo>
                    <a:pt x="498" y="108"/>
                  </a:lnTo>
                  <a:lnTo>
                    <a:pt x="486" y="120"/>
                  </a:lnTo>
                  <a:lnTo>
                    <a:pt x="478" y="134"/>
                  </a:lnTo>
                  <a:lnTo>
                    <a:pt x="472" y="150"/>
                  </a:lnTo>
                  <a:lnTo>
                    <a:pt x="472" y="168"/>
                  </a:lnTo>
                  <a:lnTo>
                    <a:pt x="472" y="168"/>
                  </a:lnTo>
                  <a:lnTo>
                    <a:pt x="474" y="178"/>
                  </a:lnTo>
                  <a:lnTo>
                    <a:pt x="476" y="188"/>
                  </a:lnTo>
                  <a:lnTo>
                    <a:pt x="482" y="198"/>
                  </a:lnTo>
                  <a:lnTo>
                    <a:pt x="488" y="206"/>
                  </a:lnTo>
                  <a:lnTo>
                    <a:pt x="496" y="214"/>
                  </a:lnTo>
                  <a:lnTo>
                    <a:pt x="506" y="222"/>
                  </a:lnTo>
                  <a:lnTo>
                    <a:pt x="526" y="232"/>
                  </a:lnTo>
                  <a:lnTo>
                    <a:pt x="552" y="240"/>
                  </a:lnTo>
                  <a:lnTo>
                    <a:pt x="578" y="246"/>
                  </a:lnTo>
                  <a:lnTo>
                    <a:pt x="606" y="248"/>
                  </a:lnTo>
                  <a:lnTo>
                    <a:pt x="634" y="248"/>
                  </a:lnTo>
                  <a:lnTo>
                    <a:pt x="634" y="248"/>
                  </a:lnTo>
                  <a:lnTo>
                    <a:pt x="662" y="244"/>
                  </a:lnTo>
                  <a:lnTo>
                    <a:pt x="688" y="238"/>
                  </a:lnTo>
                  <a:lnTo>
                    <a:pt x="688" y="238"/>
                  </a:lnTo>
                  <a:lnTo>
                    <a:pt x="716" y="244"/>
                  </a:lnTo>
                  <a:lnTo>
                    <a:pt x="744" y="248"/>
                  </a:lnTo>
                  <a:lnTo>
                    <a:pt x="744" y="248"/>
                  </a:lnTo>
                  <a:lnTo>
                    <a:pt x="772" y="248"/>
                  </a:lnTo>
                  <a:lnTo>
                    <a:pt x="800" y="246"/>
                  </a:lnTo>
                  <a:lnTo>
                    <a:pt x="826" y="240"/>
                  </a:lnTo>
                  <a:lnTo>
                    <a:pt x="850" y="232"/>
                  </a:lnTo>
                  <a:lnTo>
                    <a:pt x="872" y="222"/>
                  </a:lnTo>
                  <a:lnTo>
                    <a:pt x="882" y="214"/>
                  </a:lnTo>
                  <a:lnTo>
                    <a:pt x="890" y="206"/>
                  </a:lnTo>
                  <a:lnTo>
                    <a:pt x="896" y="198"/>
                  </a:lnTo>
                  <a:lnTo>
                    <a:pt x="900" y="188"/>
                  </a:lnTo>
                  <a:lnTo>
                    <a:pt x="904" y="178"/>
                  </a:lnTo>
                  <a:lnTo>
                    <a:pt x="906" y="168"/>
                  </a:lnTo>
                  <a:lnTo>
                    <a:pt x="906" y="168"/>
                  </a:lnTo>
                  <a:lnTo>
                    <a:pt x="904" y="150"/>
                  </a:lnTo>
                  <a:lnTo>
                    <a:pt x="900" y="134"/>
                  </a:lnTo>
                  <a:lnTo>
                    <a:pt x="890" y="120"/>
                  </a:lnTo>
                  <a:lnTo>
                    <a:pt x="878" y="108"/>
                  </a:lnTo>
                  <a:lnTo>
                    <a:pt x="864" y="98"/>
                  </a:lnTo>
                  <a:lnTo>
                    <a:pt x="848" y="90"/>
                  </a:lnTo>
                  <a:lnTo>
                    <a:pt x="830" y="84"/>
                  </a:lnTo>
                  <a:lnTo>
                    <a:pt x="810" y="80"/>
                  </a:lnTo>
                  <a:lnTo>
                    <a:pt x="810" y="80"/>
                  </a:lnTo>
                  <a:lnTo>
                    <a:pt x="796" y="80"/>
                  </a:lnTo>
                  <a:lnTo>
                    <a:pt x="782" y="82"/>
                  </a:lnTo>
                  <a:lnTo>
                    <a:pt x="770" y="84"/>
                  </a:lnTo>
                  <a:lnTo>
                    <a:pt x="758" y="86"/>
                  </a:lnTo>
                  <a:lnTo>
                    <a:pt x="758" y="86"/>
                  </a:lnTo>
                  <a:lnTo>
                    <a:pt x="748" y="72"/>
                  </a:lnTo>
                  <a:lnTo>
                    <a:pt x="736" y="58"/>
                  </a:lnTo>
                  <a:lnTo>
                    <a:pt x="720" y="46"/>
                  </a:lnTo>
                  <a:lnTo>
                    <a:pt x="704" y="34"/>
                  </a:lnTo>
                  <a:lnTo>
                    <a:pt x="704" y="34"/>
                  </a:lnTo>
                  <a:lnTo>
                    <a:pt x="738" y="26"/>
                  </a:lnTo>
                  <a:lnTo>
                    <a:pt x="774" y="20"/>
                  </a:lnTo>
                  <a:lnTo>
                    <a:pt x="812" y="18"/>
                  </a:lnTo>
                  <a:lnTo>
                    <a:pt x="850" y="20"/>
                  </a:lnTo>
                  <a:lnTo>
                    <a:pt x="850" y="20"/>
                  </a:lnTo>
                  <a:lnTo>
                    <a:pt x="886" y="24"/>
                  </a:lnTo>
                  <a:lnTo>
                    <a:pt x="922" y="28"/>
                  </a:lnTo>
                  <a:lnTo>
                    <a:pt x="958" y="34"/>
                  </a:lnTo>
                  <a:lnTo>
                    <a:pt x="992" y="42"/>
                  </a:lnTo>
                  <a:lnTo>
                    <a:pt x="992" y="42"/>
                  </a:lnTo>
                  <a:lnTo>
                    <a:pt x="974" y="54"/>
                  </a:lnTo>
                  <a:lnTo>
                    <a:pt x="960" y="68"/>
                  </a:lnTo>
                  <a:lnTo>
                    <a:pt x="956" y="76"/>
                  </a:lnTo>
                  <a:lnTo>
                    <a:pt x="952" y="82"/>
                  </a:lnTo>
                  <a:lnTo>
                    <a:pt x="950" y="90"/>
                  </a:lnTo>
                  <a:lnTo>
                    <a:pt x="948" y="98"/>
                  </a:lnTo>
                  <a:lnTo>
                    <a:pt x="948" y="98"/>
                  </a:lnTo>
                  <a:lnTo>
                    <a:pt x="948" y="110"/>
                  </a:lnTo>
                  <a:lnTo>
                    <a:pt x="952" y="118"/>
                  </a:lnTo>
                  <a:lnTo>
                    <a:pt x="958" y="126"/>
                  </a:lnTo>
                  <a:lnTo>
                    <a:pt x="964" y="128"/>
                  </a:lnTo>
                  <a:lnTo>
                    <a:pt x="964" y="128"/>
                  </a:lnTo>
                  <a:lnTo>
                    <a:pt x="968" y="130"/>
                  </a:lnTo>
                  <a:lnTo>
                    <a:pt x="972" y="132"/>
                  </a:lnTo>
                  <a:lnTo>
                    <a:pt x="972" y="132"/>
                  </a:lnTo>
                  <a:lnTo>
                    <a:pt x="980" y="130"/>
                  </a:lnTo>
                  <a:lnTo>
                    <a:pt x="984" y="126"/>
                  </a:lnTo>
                  <a:lnTo>
                    <a:pt x="988" y="120"/>
                  </a:lnTo>
                  <a:lnTo>
                    <a:pt x="990" y="114"/>
                  </a:lnTo>
                  <a:lnTo>
                    <a:pt x="990" y="114"/>
                  </a:lnTo>
                  <a:lnTo>
                    <a:pt x="988" y="108"/>
                  </a:lnTo>
                  <a:lnTo>
                    <a:pt x="984" y="102"/>
                  </a:lnTo>
                  <a:lnTo>
                    <a:pt x="980" y="98"/>
                  </a:lnTo>
                  <a:lnTo>
                    <a:pt x="972" y="96"/>
                  </a:lnTo>
                  <a:lnTo>
                    <a:pt x="972" y="96"/>
                  </a:lnTo>
                  <a:lnTo>
                    <a:pt x="966" y="98"/>
                  </a:lnTo>
                  <a:lnTo>
                    <a:pt x="960" y="102"/>
                  </a:lnTo>
                  <a:lnTo>
                    <a:pt x="956" y="108"/>
                  </a:lnTo>
                  <a:lnTo>
                    <a:pt x="956" y="114"/>
                  </a:lnTo>
                  <a:lnTo>
                    <a:pt x="956" y="114"/>
                  </a:lnTo>
                  <a:lnTo>
                    <a:pt x="956" y="120"/>
                  </a:lnTo>
                  <a:lnTo>
                    <a:pt x="956" y="120"/>
                  </a:lnTo>
                  <a:lnTo>
                    <a:pt x="952" y="110"/>
                  </a:lnTo>
                  <a:lnTo>
                    <a:pt x="952" y="100"/>
                  </a:lnTo>
                  <a:lnTo>
                    <a:pt x="952" y="100"/>
                  </a:lnTo>
                  <a:lnTo>
                    <a:pt x="952" y="90"/>
                  </a:lnTo>
                  <a:lnTo>
                    <a:pt x="956" y="84"/>
                  </a:lnTo>
                  <a:lnTo>
                    <a:pt x="960" y="76"/>
                  </a:lnTo>
                  <a:lnTo>
                    <a:pt x="964" y="68"/>
                  </a:lnTo>
                  <a:lnTo>
                    <a:pt x="978" y="54"/>
                  </a:lnTo>
                  <a:lnTo>
                    <a:pt x="996" y="44"/>
                  </a:lnTo>
                  <a:lnTo>
                    <a:pt x="996" y="44"/>
                  </a:lnTo>
                  <a:lnTo>
                    <a:pt x="1064" y="60"/>
                  </a:lnTo>
                  <a:lnTo>
                    <a:pt x="1130" y="78"/>
                  </a:lnTo>
                  <a:lnTo>
                    <a:pt x="1194" y="92"/>
                  </a:lnTo>
                  <a:lnTo>
                    <a:pt x="1224" y="96"/>
                  </a:lnTo>
                  <a:lnTo>
                    <a:pt x="1254" y="100"/>
                  </a:lnTo>
                  <a:lnTo>
                    <a:pt x="1254" y="100"/>
                  </a:lnTo>
                  <a:lnTo>
                    <a:pt x="1296" y="102"/>
                  </a:lnTo>
                  <a:lnTo>
                    <a:pt x="1316" y="100"/>
                  </a:lnTo>
                  <a:lnTo>
                    <a:pt x="1334" y="98"/>
                  </a:lnTo>
                  <a:lnTo>
                    <a:pt x="1352" y="92"/>
                  </a:lnTo>
                  <a:lnTo>
                    <a:pt x="1364" y="86"/>
                  </a:lnTo>
                  <a:lnTo>
                    <a:pt x="1370" y="80"/>
                  </a:lnTo>
                  <a:lnTo>
                    <a:pt x="1374" y="76"/>
                  </a:lnTo>
                  <a:lnTo>
                    <a:pt x="1376" y="70"/>
                  </a:lnTo>
                  <a:lnTo>
                    <a:pt x="1378" y="62"/>
                  </a:lnTo>
                  <a:lnTo>
                    <a:pt x="1378" y="62"/>
                  </a:lnTo>
                  <a:lnTo>
                    <a:pt x="1376" y="56"/>
                  </a:lnTo>
                  <a:lnTo>
                    <a:pt x="1374" y="48"/>
                  </a:lnTo>
                  <a:lnTo>
                    <a:pt x="1370" y="42"/>
                  </a:lnTo>
                  <a:lnTo>
                    <a:pt x="1364" y="36"/>
                  </a:lnTo>
                  <a:lnTo>
                    <a:pt x="1348" y="26"/>
                  </a:lnTo>
                  <a:lnTo>
                    <a:pt x="1328" y="18"/>
                  </a:lnTo>
                  <a:lnTo>
                    <a:pt x="1304" y="12"/>
                  </a:lnTo>
                  <a:lnTo>
                    <a:pt x="1278" y="8"/>
                  </a:lnTo>
                  <a:lnTo>
                    <a:pt x="1226" y="2"/>
                  </a:lnTo>
                  <a:lnTo>
                    <a:pt x="1226" y="2"/>
                  </a:lnTo>
                  <a:lnTo>
                    <a:pt x="1170" y="0"/>
                  </a:lnTo>
                  <a:lnTo>
                    <a:pt x="1140" y="2"/>
                  </a:lnTo>
                  <a:lnTo>
                    <a:pt x="1110" y="4"/>
                  </a:lnTo>
                  <a:lnTo>
                    <a:pt x="1082" y="8"/>
                  </a:lnTo>
                  <a:lnTo>
                    <a:pt x="1054" y="14"/>
                  </a:lnTo>
                  <a:lnTo>
                    <a:pt x="1030" y="20"/>
                  </a:lnTo>
                  <a:lnTo>
                    <a:pt x="1006" y="30"/>
                  </a:lnTo>
                  <a:lnTo>
                    <a:pt x="1006" y="30"/>
                  </a:lnTo>
                  <a:lnTo>
                    <a:pt x="968" y="20"/>
                  </a:lnTo>
                  <a:lnTo>
                    <a:pt x="930" y="12"/>
                  </a:lnTo>
                  <a:lnTo>
                    <a:pt x="890" y="6"/>
                  </a:lnTo>
                  <a:lnTo>
                    <a:pt x="848" y="0"/>
                  </a:lnTo>
                  <a:lnTo>
                    <a:pt x="848" y="0"/>
                  </a:lnTo>
                  <a:lnTo>
                    <a:pt x="828" y="0"/>
                  </a:lnTo>
                  <a:lnTo>
                    <a:pt x="806" y="0"/>
                  </a:lnTo>
                  <a:lnTo>
                    <a:pt x="784" y="2"/>
                  </a:lnTo>
                  <a:lnTo>
                    <a:pt x="764" y="4"/>
                  </a:lnTo>
                  <a:lnTo>
                    <a:pt x="744" y="8"/>
                  </a:lnTo>
                  <a:lnTo>
                    <a:pt x="724" y="12"/>
                  </a:lnTo>
                  <a:lnTo>
                    <a:pt x="706" y="18"/>
                  </a:lnTo>
                  <a:lnTo>
                    <a:pt x="688" y="26"/>
                  </a:lnTo>
                  <a:lnTo>
                    <a:pt x="688" y="26"/>
                  </a:lnTo>
                  <a:lnTo>
                    <a:pt x="672" y="18"/>
                  </a:lnTo>
                  <a:lnTo>
                    <a:pt x="654" y="12"/>
                  </a:lnTo>
                  <a:lnTo>
                    <a:pt x="634" y="8"/>
                  </a:lnTo>
                  <a:lnTo>
                    <a:pt x="614" y="4"/>
                  </a:lnTo>
                  <a:lnTo>
                    <a:pt x="594" y="2"/>
                  </a:lnTo>
                  <a:lnTo>
                    <a:pt x="572" y="0"/>
                  </a:lnTo>
                  <a:lnTo>
                    <a:pt x="550" y="0"/>
                  </a:lnTo>
                  <a:lnTo>
                    <a:pt x="528" y="0"/>
                  </a:lnTo>
                  <a:lnTo>
                    <a:pt x="528" y="0"/>
                  </a:lnTo>
                  <a:lnTo>
                    <a:pt x="486" y="6"/>
                  </a:lnTo>
                  <a:lnTo>
                    <a:pt x="446" y="12"/>
                  </a:lnTo>
                  <a:lnTo>
                    <a:pt x="408" y="20"/>
                  </a:lnTo>
                  <a:lnTo>
                    <a:pt x="372" y="30"/>
                  </a:lnTo>
                  <a:lnTo>
                    <a:pt x="372" y="30"/>
                  </a:lnTo>
                  <a:lnTo>
                    <a:pt x="348" y="20"/>
                  </a:lnTo>
                  <a:lnTo>
                    <a:pt x="322" y="14"/>
                  </a:lnTo>
                  <a:lnTo>
                    <a:pt x="296" y="8"/>
                  </a:lnTo>
                  <a:lnTo>
                    <a:pt x="266" y="4"/>
                  </a:lnTo>
                  <a:lnTo>
                    <a:pt x="238" y="2"/>
                  </a:lnTo>
                  <a:lnTo>
                    <a:pt x="208" y="0"/>
                  </a:lnTo>
                  <a:lnTo>
                    <a:pt x="152" y="2"/>
                  </a:lnTo>
                  <a:lnTo>
                    <a:pt x="152" y="2"/>
                  </a:lnTo>
                  <a:lnTo>
                    <a:pt x="100" y="8"/>
                  </a:lnTo>
                  <a:lnTo>
                    <a:pt x="74" y="12"/>
                  </a:lnTo>
                  <a:lnTo>
                    <a:pt x="50" y="18"/>
                  </a:lnTo>
                  <a:lnTo>
                    <a:pt x="30" y="26"/>
                  </a:lnTo>
                  <a:lnTo>
                    <a:pt x="14" y="36"/>
                  </a:lnTo>
                  <a:lnTo>
                    <a:pt x="8" y="42"/>
                  </a:lnTo>
                  <a:lnTo>
                    <a:pt x="4" y="48"/>
                  </a:lnTo>
                  <a:lnTo>
                    <a:pt x="0" y="56"/>
                  </a:lnTo>
                  <a:lnTo>
                    <a:pt x="0" y="62"/>
                  </a:lnTo>
                  <a:lnTo>
                    <a:pt x="0" y="62"/>
                  </a:lnTo>
                  <a:close/>
                  <a:moveTo>
                    <a:pt x="1014" y="34"/>
                  </a:moveTo>
                  <a:lnTo>
                    <a:pt x="1014" y="34"/>
                  </a:lnTo>
                  <a:lnTo>
                    <a:pt x="1036" y="24"/>
                  </a:lnTo>
                  <a:lnTo>
                    <a:pt x="1062" y="18"/>
                  </a:lnTo>
                  <a:lnTo>
                    <a:pt x="1088" y="12"/>
                  </a:lnTo>
                  <a:lnTo>
                    <a:pt x="1116" y="8"/>
                  </a:lnTo>
                  <a:lnTo>
                    <a:pt x="1142" y="6"/>
                  </a:lnTo>
                  <a:lnTo>
                    <a:pt x="1170" y="4"/>
                  </a:lnTo>
                  <a:lnTo>
                    <a:pt x="1198" y="4"/>
                  </a:lnTo>
                  <a:lnTo>
                    <a:pt x="1224" y="6"/>
                  </a:lnTo>
                  <a:lnTo>
                    <a:pt x="1226" y="6"/>
                  </a:lnTo>
                  <a:lnTo>
                    <a:pt x="1226" y="6"/>
                  </a:lnTo>
                  <a:lnTo>
                    <a:pt x="1276" y="10"/>
                  </a:lnTo>
                  <a:lnTo>
                    <a:pt x="1300" y="14"/>
                  </a:lnTo>
                  <a:lnTo>
                    <a:pt x="1324" y="20"/>
                  </a:lnTo>
                  <a:lnTo>
                    <a:pt x="1346" y="28"/>
                  </a:lnTo>
                  <a:lnTo>
                    <a:pt x="1362" y="36"/>
                  </a:lnTo>
                  <a:lnTo>
                    <a:pt x="1368" y="42"/>
                  </a:lnTo>
                  <a:lnTo>
                    <a:pt x="1372" y="48"/>
                  </a:lnTo>
                  <a:lnTo>
                    <a:pt x="1374" y="56"/>
                  </a:lnTo>
                  <a:lnTo>
                    <a:pt x="1374" y="62"/>
                  </a:lnTo>
                  <a:lnTo>
                    <a:pt x="1374" y="62"/>
                  </a:lnTo>
                  <a:lnTo>
                    <a:pt x="1374" y="68"/>
                  </a:lnTo>
                  <a:lnTo>
                    <a:pt x="1370" y="74"/>
                  </a:lnTo>
                  <a:lnTo>
                    <a:pt x="1366" y="78"/>
                  </a:lnTo>
                  <a:lnTo>
                    <a:pt x="1362" y="84"/>
                  </a:lnTo>
                  <a:lnTo>
                    <a:pt x="1350" y="90"/>
                  </a:lnTo>
                  <a:lnTo>
                    <a:pt x="1334" y="94"/>
                  </a:lnTo>
                  <a:lnTo>
                    <a:pt x="1314" y="96"/>
                  </a:lnTo>
                  <a:lnTo>
                    <a:pt x="1294" y="98"/>
                  </a:lnTo>
                  <a:lnTo>
                    <a:pt x="1254" y="96"/>
                  </a:lnTo>
                  <a:lnTo>
                    <a:pt x="1254" y="96"/>
                  </a:lnTo>
                  <a:lnTo>
                    <a:pt x="1226" y="92"/>
                  </a:lnTo>
                  <a:lnTo>
                    <a:pt x="1198" y="88"/>
                  </a:lnTo>
                  <a:lnTo>
                    <a:pt x="1140" y="72"/>
                  </a:lnTo>
                  <a:lnTo>
                    <a:pt x="1080" y="52"/>
                  </a:lnTo>
                  <a:lnTo>
                    <a:pt x="1014" y="34"/>
                  </a:lnTo>
                  <a:lnTo>
                    <a:pt x="1014" y="34"/>
                  </a:lnTo>
                  <a:close/>
                  <a:moveTo>
                    <a:pt x="696" y="234"/>
                  </a:moveTo>
                  <a:lnTo>
                    <a:pt x="696" y="234"/>
                  </a:lnTo>
                  <a:lnTo>
                    <a:pt x="712" y="228"/>
                  </a:lnTo>
                  <a:lnTo>
                    <a:pt x="726" y="218"/>
                  </a:lnTo>
                  <a:lnTo>
                    <a:pt x="740" y="208"/>
                  </a:lnTo>
                  <a:lnTo>
                    <a:pt x="752" y="196"/>
                  </a:lnTo>
                  <a:lnTo>
                    <a:pt x="760" y="182"/>
                  </a:lnTo>
                  <a:lnTo>
                    <a:pt x="766" y="168"/>
                  </a:lnTo>
                  <a:lnTo>
                    <a:pt x="770" y="150"/>
                  </a:lnTo>
                  <a:lnTo>
                    <a:pt x="770" y="134"/>
                  </a:lnTo>
                  <a:lnTo>
                    <a:pt x="770" y="132"/>
                  </a:lnTo>
                  <a:lnTo>
                    <a:pt x="770" y="132"/>
                  </a:lnTo>
                  <a:lnTo>
                    <a:pt x="768" y="116"/>
                  </a:lnTo>
                  <a:lnTo>
                    <a:pt x="764" y="102"/>
                  </a:lnTo>
                  <a:lnTo>
                    <a:pt x="764" y="102"/>
                  </a:lnTo>
                  <a:lnTo>
                    <a:pt x="788" y="100"/>
                  </a:lnTo>
                  <a:lnTo>
                    <a:pt x="810" y="100"/>
                  </a:lnTo>
                  <a:lnTo>
                    <a:pt x="810" y="100"/>
                  </a:lnTo>
                  <a:lnTo>
                    <a:pt x="828" y="102"/>
                  </a:lnTo>
                  <a:lnTo>
                    <a:pt x="844" y="106"/>
                  </a:lnTo>
                  <a:lnTo>
                    <a:pt x="858" y="112"/>
                  </a:lnTo>
                  <a:lnTo>
                    <a:pt x="872" y="118"/>
                  </a:lnTo>
                  <a:lnTo>
                    <a:pt x="884" y="128"/>
                  </a:lnTo>
                  <a:lnTo>
                    <a:pt x="892" y="140"/>
                  </a:lnTo>
                  <a:lnTo>
                    <a:pt x="898" y="152"/>
                  </a:lnTo>
                  <a:lnTo>
                    <a:pt x="900" y="168"/>
                  </a:lnTo>
                  <a:lnTo>
                    <a:pt x="900" y="168"/>
                  </a:lnTo>
                  <a:lnTo>
                    <a:pt x="898" y="178"/>
                  </a:lnTo>
                  <a:lnTo>
                    <a:pt x="894" y="188"/>
                  </a:lnTo>
                  <a:lnTo>
                    <a:pt x="890" y="198"/>
                  </a:lnTo>
                  <a:lnTo>
                    <a:pt x="884" y="206"/>
                  </a:lnTo>
                  <a:lnTo>
                    <a:pt x="876" y="212"/>
                  </a:lnTo>
                  <a:lnTo>
                    <a:pt x="866" y="220"/>
                  </a:lnTo>
                  <a:lnTo>
                    <a:pt x="846" y="230"/>
                  </a:lnTo>
                  <a:lnTo>
                    <a:pt x="824" y="238"/>
                  </a:lnTo>
                  <a:lnTo>
                    <a:pt x="798" y="242"/>
                  </a:lnTo>
                  <a:lnTo>
                    <a:pt x="772" y="244"/>
                  </a:lnTo>
                  <a:lnTo>
                    <a:pt x="746" y="244"/>
                  </a:lnTo>
                  <a:lnTo>
                    <a:pt x="746" y="244"/>
                  </a:lnTo>
                  <a:lnTo>
                    <a:pt x="720" y="240"/>
                  </a:lnTo>
                  <a:lnTo>
                    <a:pt x="696" y="234"/>
                  </a:lnTo>
                  <a:lnTo>
                    <a:pt x="696" y="234"/>
                  </a:lnTo>
                  <a:close/>
                  <a:moveTo>
                    <a:pt x="614" y="102"/>
                  </a:moveTo>
                  <a:lnTo>
                    <a:pt x="614" y="102"/>
                  </a:lnTo>
                  <a:lnTo>
                    <a:pt x="608" y="116"/>
                  </a:lnTo>
                  <a:lnTo>
                    <a:pt x="606" y="132"/>
                  </a:lnTo>
                  <a:lnTo>
                    <a:pt x="606" y="134"/>
                  </a:lnTo>
                  <a:lnTo>
                    <a:pt x="606" y="134"/>
                  </a:lnTo>
                  <a:lnTo>
                    <a:pt x="608" y="150"/>
                  </a:lnTo>
                  <a:lnTo>
                    <a:pt x="610" y="168"/>
                  </a:lnTo>
                  <a:lnTo>
                    <a:pt x="618" y="182"/>
                  </a:lnTo>
                  <a:lnTo>
                    <a:pt x="626" y="196"/>
                  </a:lnTo>
                  <a:lnTo>
                    <a:pt x="638" y="208"/>
                  </a:lnTo>
                  <a:lnTo>
                    <a:pt x="650" y="218"/>
                  </a:lnTo>
                  <a:lnTo>
                    <a:pt x="666" y="228"/>
                  </a:lnTo>
                  <a:lnTo>
                    <a:pt x="682" y="234"/>
                  </a:lnTo>
                  <a:lnTo>
                    <a:pt x="682" y="234"/>
                  </a:lnTo>
                  <a:lnTo>
                    <a:pt x="658" y="240"/>
                  </a:lnTo>
                  <a:lnTo>
                    <a:pt x="632" y="244"/>
                  </a:lnTo>
                  <a:lnTo>
                    <a:pt x="632" y="244"/>
                  </a:lnTo>
                  <a:lnTo>
                    <a:pt x="606" y="244"/>
                  </a:lnTo>
                  <a:lnTo>
                    <a:pt x="580" y="242"/>
                  </a:lnTo>
                  <a:lnTo>
                    <a:pt x="554" y="238"/>
                  </a:lnTo>
                  <a:lnTo>
                    <a:pt x="530" y="230"/>
                  </a:lnTo>
                  <a:lnTo>
                    <a:pt x="510" y="220"/>
                  </a:lnTo>
                  <a:lnTo>
                    <a:pt x="502" y="212"/>
                  </a:lnTo>
                  <a:lnTo>
                    <a:pt x="494" y="206"/>
                  </a:lnTo>
                  <a:lnTo>
                    <a:pt x="488" y="198"/>
                  </a:lnTo>
                  <a:lnTo>
                    <a:pt x="484" y="188"/>
                  </a:lnTo>
                  <a:lnTo>
                    <a:pt x="480" y="178"/>
                  </a:lnTo>
                  <a:lnTo>
                    <a:pt x="478" y="168"/>
                  </a:lnTo>
                  <a:lnTo>
                    <a:pt x="478" y="168"/>
                  </a:lnTo>
                  <a:lnTo>
                    <a:pt x="480" y="152"/>
                  </a:lnTo>
                  <a:lnTo>
                    <a:pt x="484" y="140"/>
                  </a:lnTo>
                  <a:lnTo>
                    <a:pt x="494" y="128"/>
                  </a:lnTo>
                  <a:lnTo>
                    <a:pt x="506" y="118"/>
                  </a:lnTo>
                  <a:lnTo>
                    <a:pt x="518" y="112"/>
                  </a:lnTo>
                  <a:lnTo>
                    <a:pt x="534" y="106"/>
                  </a:lnTo>
                  <a:lnTo>
                    <a:pt x="550" y="102"/>
                  </a:lnTo>
                  <a:lnTo>
                    <a:pt x="566" y="100"/>
                  </a:lnTo>
                  <a:lnTo>
                    <a:pt x="566" y="100"/>
                  </a:lnTo>
                  <a:lnTo>
                    <a:pt x="590" y="100"/>
                  </a:lnTo>
                  <a:lnTo>
                    <a:pt x="614" y="102"/>
                  </a:lnTo>
                  <a:lnTo>
                    <a:pt x="614" y="102"/>
                  </a:lnTo>
                  <a:close/>
                  <a:moveTo>
                    <a:pt x="688" y="40"/>
                  </a:moveTo>
                  <a:lnTo>
                    <a:pt x="688" y="40"/>
                  </a:lnTo>
                  <a:lnTo>
                    <a:pt x="708" y="48"/>
                  </a:lnTo>
                  <a:lnTo>
                    <a:pt x="726" y="60"/>
                  </a:lnTo>
                  <a:lnTo>
                    <a:pt x="742" y="74"/>
                  </a:lnTo>
                  <a:lnTo>
                    <a:pt x="752" y="88"/>
                  </a:lnTo>
                  <a:lnTo>
                    <a:pt x="752" y="88"/>
                  </a:lnTo>
                  <a:lnTo>
                    <a:pt x="734" y="98"/>
                  </a:lnTo>
                  <a:lnTo>
                    <a:pt x="728" y="104"/>
                  </a:lnTo>
                  <a:lnTo>
                    <a:pt x="720" y="110"/>
                  </a:lnTo>
                  <a:lnTo>
                    <a:pt x="714" y="118"/>
                  </a:lnTo>
                  <a:lnTo>
                    <a:pt x="710" y="126"/>
                  </a:lnTo>
                  <a:lnTo>
                    <a:pt x="708" y="134"/>
                  </a:lnTo>
                  <a:lnTo>
                    <a:pt x="706" y="144"/>
                  </a:lnTo>
                  <a:lnTo>
                    <a:pt x="706" y="144"/>
                  </a:lnTo>
                  <a:lnTo>
                    <a:pt x="708" y="154"/>
                  </a:lnTo>
                  <a:lnTo>
                    <a:pt x="712" y="164"/>
                  </a:lnTo>
                  <a:lnTo>
                    <a:pt x="718" y="170"/>
                  </a:lnTo>
                  <a:lnTo>
                    <a:pt x="726" y="176"/>
                  </a:lnTo>
                  <a:lnTo>
                    <a:pt x="726" y="176"/>
                  </a:lnTo>
                  <a:lnTo>
                    <a:pt x="732" y="178"/>
                  </a:lnTo>
                  <a:lnTo>
                    <a:pt x="732" y="178"/>
                  </a:lnTo>
                  <a:lnTo>
                    <a:pt x="736" y="178"/>
                  </a:lnTo>
                  <a:lnTo>
                    <a:pt x="736" y="178"/>
                  </a:lnTo>
                  <a:lnTo>
                    <a:pt x="736" y="178"/>
                  </a:lnTo>
                  <a:lnTo>
                    <a:pt x="736" y="178"/>
                  </a:lnTo>
                  <a:lnTo>
                    <a:pt x="738" y="178"/>
                  </a:lnTo>
                  <a:lnTo>
                    <a:pt x="738" y="178"/>
                  </a:lnTo>
                  <a:lnTo>
                    <a:pt x="744" y="176"/>
                  </a:lnTo>
                  <a:lnTo>
                    <a:pt x="750" y="172"/>
                  </a:lnTo>
                  <a:lnTo>
                    <a:pt x="752" y="166"/>
                  </a:lnTo>
                  <a:lnTo>
                    <a:pt x="754" y="160"/>
                  </a:lnTo>
                  <a:lnTo>
                    <a:pt x="754" y="160"/>
                  </a:lnTo>
                  <a:lnTo>
                    <a:pt x="752" y="154"/>
                  </a:lnTo>
                  <a:lnTo>
                    <a:pt x="748" y="148"/>
                  </a:lnTo>
                  <a:lnTo>
                    <a:pt x="742" y="144"/>
                  </a:lnTo>
                  <a:lnTo>
                    <a:pt x="736" y="144"/>
                  </a:lnTo>
                  <a:lnTo>
                    <a:pt x="736" y="144"/>
                  </a:lnTo>
                  <a:lnTo>
                    <a:pt x="730" y="144"/>
                  </a:lnTo>
                  <a:lnTo>
                    <a:pt x="724" y="148"/>
                  </a:lnTo>
                  <a:lnTo>
                    <a:pt x="720" y="154"/>
                  </a:lnTo>
                  <a:lnTo>
                    <a:pt x="718" y="160"/>
                  </a:lnTo>
                  <a:lnTo>
                    <a:pt x="718" y="160"/>
                  </a:lnTo>
                  <a:lnTo>
                    <a:pt x="720" y="166"/>
                  </a:lnTo>
                  <a:lnTo>
                    <a:pt x="722" y="170"/>
                  </a:lnTo>
                  <a:lnTo>
                    <a:pt x="722" y="170"/>
                  </a:lnTo>
                  <a:lnTo>
                    <a:pt x="716" y="166"/>
                  </a:lnTo>
                  <a:lnTo>
                    <a:pt x="712" y="160"/>
                  </a:lnTo>
                  <a:lnTo>
                    <a:pt x="710" y="152"/>
                  </a:lnTo>
                  <a:lnTo>
                    <a:pt x="710" y="144"/>
                  </a:lnTo>
                  <a:lnTo>
                    <a:pt x="710" y="144"/>
                  </a:lnTo>
                  <a:lnTo>
                    <a:pt x="712" y="136"/>
                  </a:lnTo>
                  <a:lnTo>
                    <a:pt x="714" y="128"/>
                  </a:lnTo>
                  <a:lnTo>
                    <a:pt x="720" y="122"/>
                  </a:lnTo>
                  <a:lnTo>
                    <a:pt x="726" y="116"/>
                  </a:lnTo>
                  <a:lnTo>
                    <a:pt x="732" y="112"/>
                  </a:lnTo>
                  <a:lnTo>
                    <a:pt x="742" y="108"/>
                  </a:lnTo>
                  <a:lnTo>
                    <a:pt x="760" y="102"/>
                  </a:lnTo>
                  <a:lnTo>
                    <a:pt x="760" y="102"/>
                  </a:lnTo>
                  <a:lnTo>
                    <a:pt x="764" y="118"/>
                  </a:lnTo>
                  <a:lnTo>
                    <a:pt x="766" y="134"/>
                  </a:lnTo>
                  <a:lnTo>
                    <a:pt x="766" y="134"/>
                  </a:lnTo>
                  <a:lnTo>
                    <a:pt x="766" y="150"/>
                  </a:lnTo>
                  <a:lnTo>
                    <a:pt x="762" y="166"/>
                  </a:lnTo>
                  <a:lnTo>
                    <a:pt x="756" y="182"/>
                  </a:lnTo>
                  <a:lnTo>
                    <a:pt x="746" y="194"/>
                  </a:lnTo>
                  <a:lnTo>
                    <a:pt x="736" y="206"/>
                  </a:lnTo>
                  <a:lnTo>
                    <a:pt x="722" y="216"/>
                  </a:lnTo>
                  <a:lnTo>
                    <a:pt x="706" y="226"/>
                  </a:lnTo>
                  <a:lnTo>
                    <a:pt x="688" y="232"/>
                  </a:lnTo>
                  <a:lnTo>
                    <a:pt x="688" y="232"/>
                  </a:lnTo>
                  <a:lnTo>
                    <a:pt x="672" y="226"/>
                  </a:lnTo>
                  <a:lnTo>
                    <a:pt x="656" y="216"/>
                  </a:lnTo>
                  <a:lnTo>
                    <a:pt x="642" y="206"/>
                  </a:lnTo>
                  <a:lnTo>
                    <a:pt x="630" y="194"/>
                  </a:lnTo>
                  <a:lnTo>
                    <a:pt x="622" y="182"/>
                  </a:lnTo>
                  <a:lnTo>
                    <a:pt x="614" y="166"/>
                  </a:lnTo>
                  <a:lnTo>
                    <a:pt x="612" y="150"/>
                  </a:lnTo>
                  <a:lnTo>
                    <a:pt x="610" y="134"/>
                  </a:lnTo>
                  <a:lnTo>
                    <a:pt x="610" y="134"/>
                  </a:lnTo>
                  <a:lnTo>
                    <a:pt x="612" y="118"/>
                  </a:lnTo>
                  <a:lnTo>
                    <a:pt x="618" y="102"/>
                  </a:lnTo>
                  <a:lnTo>
                    <a:pt x="618" y="102"/>
                  </a:lnTo>
                  <a:lnTo>
                    <a:pt x="636" y="108"/>
                  </a:lnTo>
                  <a:lnTo>
                    <a:pt x="644" y="112"/>
                  </a:lnTo>
                  <a:lnTo>
                    <a:pt x="652" y="116"/>
                  </a:lnTo>
                  <a:lnTo>
                    <a:pt x="658" y="122"/>
                  </a:lnTo>
                  <a:lnTo>
                    <a:pt x="662" y="128"/>
                  </a:lnTo>
                  <a:lnTo>
                    <a:pt x="666" y="136"/>
                  </a:lnTo>
                  <a:lnTo>
                    <a:pt x="668" y="144"/>
                  </a:lnTo>
                  <a:lnTo>
                    <a:pt x="668" y="144"/>
                  </a:lnTo>
                  <a:lnTo>
                    <a:pt x="668" y="152"/>
                  </a:lnTo>
                  <a:lnTo>
                    <a:pt x="666" y="158"/>
                  </a:lnTo>
                  <a:lnTo>
                    <a:pt x="662" y="164"/>
                  </a:lnTo>
                  <a:lnTo>
                    <a:pt x="658" y="168"/>
                  </a:lnTo>
                  <a:lnTo>
                    <a:pt x="658" y="168"/>
                  </a:lnTo>
                  <a:lnTo>
                    <a:pt x="660" y="160"/>
                  </a:lnTo>
                  <a:lnTo>
                    <a:pt x="660" y="160"/>
                  </a:lnTo>
                  <a:lnTo>
                    <a:pt x="658" y="154"/>
                  </a:lnTo>
                  <a:lnTo>
                    <a:pt x="654" y="148"/>
                  </a:lnTo>
                  <a:lnTo>
                    <a:pt x="650" y="144"/>
                  </a:lnTo>
                  <a:lnTo>
                    <a:pt x="642" y="144"/>
                  </a:lnTo>
                  <a:lnTo>
                    <a:pt x="642" y="144"/>
                  </a:lnTo>
                  <a:lnTo>
                    <a:pt x="636" y="144"/>
                  </a:lnTo>
                  <a:lnTo>
                    <a:pt x="630" y="148"/>
                  </a:lnTo>
                  <a:lnTo>
                    <a:pt x="626" y="154"/>
                  </a:lnTo>
                  <a:lnTo>
                    <a:pt x="626" y="160"/>
                  </a:lnTo>
                  <a:lnTo>
                    <a:pt x="626" y="160"/>
                  </a:lnTo>
                  <a:lnTo>
                    <a:pt x="626" y="166"/>
                  </a:lnTo>
                  <a:lnTo>
                    <a:pt x="628" y="170"/>
                  </a:lnTo>
                  <a:lnTo>
                    <a:pt x="632" y="174"/>
                  </a:lnTo>
                  <a:lnTo>
                    <a:pt x="638" y="176"/>
                  </a:lnTo>
                  <a:lnTo>
                    <a:pt x="638" y="176"/>
                  </a:lnTo>
                  <a:lnTo>
                    <a:pt x="642" y="178"/>
                  </a:lnTo>
                  <a:lnTo>
                    <a:pt x="642" y="178"/>
                  </a:lnTo>
                  <a:lnTo>
                    <a:pt x="642" y="178"/>
                  </a:lnTo>
                  <a:lnTo>
                    <a:pt x="642" y="178"/>
                  </a:lnTo>
                  <a:lnTo>
                    <a:pt x="650" y="176"/>
                  </a:lnTo>
                  <a:lnTo>
                    <a:pt x="650" y="176"/>
                  </a:lnTo>
                  <a:lnTo>
                    <a:pt x="652" y="176"/>
                  </a:lnTo>
                  <a:lnTo>
                    <a:pt x="652" y="176"/>
                  </a:lnTo>
                  <a:lnTo>
                    <a:pt x="660" y="170"/>
                  </a:lnTo>
                  <a:lnTo>
                    <a:pt x="666" y="164"/>
                  </a:lnTo>
                  <a:lnTo>
                    <a:pt x="670" y="154"/>
                  </a:lnTo>
                  <a:lnTo>
                    <a:pt x="672" y="144"/>
                  </a:lnTo>
                  <a:lnTo>
                    <a:pt x="672" y="144"/>
                  </a:lnTo>
                  <a:lnTo>
                    <a:pt x="670" y="134"/>
                  </a:lnTo>
                  <a:lnTo>
                    <a:pt x="666" y="126"/>
                  </a:lnTo>
                  <a:lnTo>
                    <a:pt x="662" y="118"/>
                  </a:lnTo>
                  <a:lnTo>
                    <a:pt x="658" y="110"/>
                  </a:lnTo>
                  <a:lnTo>
                    <a:pt x="650" y="104"/>
                  </a:lnTo>
                  <a:lnTo>
                    <a:pt x="642" y="98"/>
                  </a:lnTo>
                  <a:lnTo>
                    <a:pt x="624" y="88"/>
                  </a:lnTo>
                  <a:lnTo>
                    <a:pt x="624" y="88"/>
                  </a:lnTo>
                  <a:lnTo>
                    <a:pt x="636" y="74"/>
                  </a:lnTo>
                  <a:lnTo>
                    <a:pt x="652" y="60"/>
                  </a:lnTo>
                  <a:lnTo>
                    <a:pt x="668" y="48"/>
                  </a:lnTo>
                  <a:lnTo>
                    <a:pt x="688" y="40"/>
                  </a:lnTo>
                  <a:lnTo>
                    <a:pt x="688" y="40"/>
                  </a:lnTo>
                  <a:close/>
                  <a:moveTo>
                    <a:pt x="4" y="62"/>
                  </a:moveTo>
                  <a:lnTo>
                    <a:pt x="4" y="62"/>
                  </a:lnTo>
                  <a:lnTo>
                    <a:pt x="4" y="56"/>
                  </a:lnTo>
                  <a:lnTo>
                    <a:pt x="6" y="48"/>
                  </a:lnTo>
                  <a:lnTo>
                    <a:pt x="10" y="42"/>
                  </a:lnTo>
                  <a:lnTo>
                    <a:pt x="16" y="36"/>
                  </a:lnTo>
                  <a:lnTo>
                    <a:pt x="32" y="28"/>
                  </a:lnTo>
                  <a:lnTo>
                    <a:pt x="52" y="20"/>
                  </a:lnTo>
                  <a:lnTo>
                    <a:pt x="76" y="14"/>
                  </a:lnTo>
                  <a:lnTo>
                    <a:pt x="102" y="10"/>
                  </a:lnTo>
                  <a:lnTo>
                    <a:pt x="152" y="6"/>
                  </a:lnTo>
                  <a:lnTo>
                    <a:pt x="152" y="6"/>
                  </a:lnTo>
                  <a:lnTo>
                    <a:pt x="152" y="6"/>
                  </a:lnTo>
                  <a:lnTo>
                    <a:pt x="180" y="4"/>
                  </a:lnTo>
                  <a:lnTo>
                    <a:pt x="206" y="4"/>
                  </a:lnTo>
                  <a:lnTo>
                    <a:pt x="234" y="6"/>
                  </a:lnTo>
                  <a:lnTo>
                    <a:pt x="262" y="8"/>
                  </a:lnTo>
                  <a:lnTo>
                    <a:pt x="290" y="12"/>
                  </a:lnTo>
                  <a:lnTo>
                    <a:pt x="316" y="18"/>
                  </a:lnTo>
                  <a:lnTo>
                    <a:pt x="340" y="24"/>
                  </a:lnTo>
                  <a:lnTo>
                    <a:pt x="362" y="34"/>
                  </a:lnTo>
                  <a:lnTo>
                    <a:pt x="362" y="34"/>
                  </a:lnTo>
                  <a:lnTo>
                    <a:pt x="298" y="52"/>
                  </a:lnTo>
                  <a:lnTo>
                    <a:pt x="238" y="72"/>
                  </a:lnTo>
                  <a:lnTo>
                    <a:pt x="180" y="88"/>
                  </a:lnTo>
                  <a:lnTo>
                    <a:pt x="152" y="92"/>
                  </a:lnTo>
                  <a:lnTo>
                    <a:pt x="122" y="96"/>
                  </a:lnTo>
                  <a:lnTo>
                    <a:pt x="122" y="96"/>
                  </a:lnTo>
                  <a:lnTo>
                    <a:pt x="82" y="98"/>
                  </a:lnTo>
                  <a:lnTo>
                    <a:pt x="62" y="96"/>
                  </a:lnTo>
                  <a:lnTo>
                    <a:pt x="44" y="94"/>
                  </a:lnTo>
                  <a:lnTo>
                    <a:pt x="28" y="90"/>
                  </a:lnTo>
                  <a:lnTo>
                    <a:pt x="16" y="84"/>
                  </a:lnTo>
                  <a:lnTo>
                    <a:pt x="10" y="78"/>
                  </a:lnTo>
                  <a:lnTo>
                    <a:pt x="6" y="74"/>
                  </a:lnTo>
                  <a:lnTo>
                    <a:pt x="4" y="68"/>
                  </a:lnTo>
                  <a:lnTo>
                    <a:pt x="4" y="62"/>
                  </a:lnTo>
                  <a:lnTo>
                    <a:pt x="4" y="62"/>
                  </a:lnTo>
                  <a:close/>
                </a:path>
              </a:pathLst>
            </a:custGeom>
            <a:solidFill>
              <a:srgbClr val="C00000"/>
            </a:solidFill>
            <a:ln>
              <a:noFill/>
            </a:ln>
          </p:spPr>
          <p:txBody>
            <a:bodyPr/>
            <a:lstStyle/>
            <a:p>
              <a:pPr>
                <a:buFont typeface="Arial" panose="020B0604020202020204" pitchFamily="34" charset="0"/>
                <a:buNone/>
                <a:defRPr/>
              </a:pPr>
              <a:endParaRPr lang="zh-CN" altLang="en-US" sz="135" b="1" kern="0">
                <a:solidFill>
                  <a:srgbClr val="C00000"/>
                </a:solidFill>
                <a:latin typeface="华文琥珀" panose="02010800040101010101" charset="-122"/>
                <a:ea typeface="华文琥珀" panose="02010800040101010101" charset="-122"/>
              </a:endParaRPr>
            </a:p>
          </p:txBody>
        </p:sp>
        <p:sp>
          <p:nvSpPr>
            <p:cNvPr id="9" name="文本框 26"/>
            <p:cNvSpPr txBox="1">
              <a:spLocks noChangeArrowheads="1"/>
            </p:cNvSpPr>
            <p:nvPr>
              <p:custDataLst>
                <p:tags r:id="rId3"/>
              </p:custDataLst>
            </p:nvPr>
          </p:nvSpPr>
          <p:spPr bwMode="auto">
            <a:xfrm>
              <a:off x="3240088" y="765175"/>
              <a:ext cx="2663825" cy="828675"/>
            </a:xfrm>
            <a:prstGeom prst="rect">
              <a:avLst/>
            </a:prstGeom>
            <a:noFill/>
            <a:ln w="9525">
              <a:noFill/>
              <a:miter lim="800000"/>
            </a:ln>
          </p:spPr>
          <p:txBody>
            <a:bodyPr wrap="none"/>
            <a:lstStyle/>
            <a:p>
              <a:pPr algn="ctr" fontAlgn="base">
                <a:spcBef>
                  <a:spcPct val="0"/>
                </a:spcBef>
                <a:spcAft>
                  <a:spcPct val="0"/>
                </a:spcAft>
                <a:buFont typeface="Arial" panose="020B0604020202020204" pitchFamily="34" charset="0"/>
                <a:buNone/>
              </a:pPr>
              <a:r>
                <a:rPr lang="zh-CN" altLang="en-US" sz="3200" b="1" dirty="0">
                  <a:solidFill>
                    <a:srgbClr val="C00000"/>
                  </a:solidFill>
                  <a:latin typeface="黑体" panose="02010609060101010101" pitchFamily="49" charset="-122"/>
                  <a:ea typeface="黑体" panose="02010609060101010101" pitchFamily="49" charset="-122"/>
                </a:rPr>
                <a:t>过程性评价</a:t>
              </a:r>
              <a:endParaRPr lang="zh-CN" altLang="en-US" sz="3200" b="1" dirty="0">
                <a:solidFill>
                  <a:srgbClr val="C00000"/>
                </a:solidFill>
                <a:latin typeface="黑体" panose="02010609060101010101" pitchFamily="49" charset="-122"/>
                <a:ea typeface="黑体" panose="02010609060101010101" pitchFamily="49" charset="-122"/>
              </a:endParaRPr>
            </a:p>
          </p:txBody>
        </p:sp>
        <p:cxnSp>
          <p:nvCxnSpPr>
            <p:cNvPr id="10" name="直接连接符 30"/>
            <p:cNvCxnSpPr>
              <a:cxnSpLocks noChangeShapeType="1"/>
            </p:cNvCxnSpPr>
            <p:nvPr>
              <p:custDataLst>
                <p:tags r:id="rId4"/>
              </p:custDataLst>
            </p:nvPr>
          </p:nvCxnSpPr>
          <p:spPr bwMode="auto">
            <a:xfrm>
              <a:off x="2586038" y="1268413"/>
              <a:ext cx="762000" cy="0"/>
            </a:xfrm>
            <a:prstGeom prst="line">
              <a:avLst/>
            </a:prstGeom>
            <a:noFill/>
            <a:ln w="12700" algn="ctr">
              <a:solidFill>
                <a:srgbClr val="C00000"/>
              </a:solidFill>
              <a:prstDash val="dash"/>
              <a:miter lim="800000"/>
            </a:ln>
          </p:spPr>
        </p:cxnSp>
        <p:cxnSp>
          <p:nvCxnSpPr>
            <p:cNvPr id="11" name="直接连接符 32"/>
            <p:cNvCxnSpPr>
              <a:cxnSpLocks noChangeShapeType="1"/>
            </p:cNvCxnSpPr>
            <p:nvPr>
              <p:custDataLst>
                <p:tags r:id="rId5"/>
              </p:custDataLst>
            </p:nvPr>
          </p:nvCxnSpPr>
          <p:spPr bwMode="auto">
            <a:xfrm>
              <a:off x="5867400" y="1268413"/>
              <a:ext cx="762000" cy="0"/>
            </a:xfrm>
            <a:prstGeom prst="line">
              <a:avLst/>
            </a:prstGeom>
            <a:noFill/>
            <a:ln w="12700" algn="ctr">
              <a:solidFill>
                <a:srgbClr val="C00000"/>
              </a:solidFill>
              <a:prstDash val="dash"/>
              <a:miter lim="800000"/>
            </a:ln>
          </p:spPr>
        </p:cxnSp>
      </p:grpSp>
      <p:sp>
        <p:nvSpPr>
          <p:cNvPr id="12" name="文本框 11"/>
          <p:cNvSpPr txBox="1">
            <a:spLocks noChangeArrowheads="1"/>
          </p:cNvSpPr>
          <p:nvPr>
            <p:custDataLst>
              <p:tags r:id="rId6"/>
            </p:custDataLst>
          </p:nvPr>
        </p:nvSpPr>
        <p:spPr bwMode="auto">
          <a:xfrm>
            <a:off x="720330" y="2085083"/>
            <a:ext cx="10591339" cy="4000853"/>
          </a:xfrm>
          <a:prstGeom prst="rect">
            <a:avLst/>
          </a:prstGeom>
          <a:noFill/>
          <a:ln w="9525">
            <a:noFill/>
            <a:miter lim="800000"/>
          </a:ln>
        </p:spPr>
        <p:txBody>
          <a:bodyPr wrap="square">
            <a:noAutofit/>
          </a:bodyPr>
          <a:lstStyle/>
          <a:p>
            <a:pPr marL="173355" indent="-173355">
              <a:lnSpc>
                <a:spcPct val="150000"/>
              </a:lnSpc>
            </a:pPr>
            <a:r>
              <a:rPr sz="2935" dirty="0">
                <a:latin typeface="黑体" panose="02010609060101010101" pitchFamily="49" charset="-122"/>
                <a:ea typeface="黑体" panose="02010609060101010101" pitchFamily="49" charset="-122"/>
                <a:sym typeface="+mn-ea"/>
              </a:rPr>
              <a:t>1．（2023•雅安）“14</a:t>
            </a:r>
            <a:r>
              <a:rPr sz="2935" dirty="0" smtClean="0">
                <a:latin typeface="黑体" panose="02010609060101010101" pitchFamily="49" charset="-122"/>
                <a:ea typeface="黑体" panose="02010609060101010101" pitchFamily="49" charset="-122"/>
                <a:sym typeface="+mn-ea"/>
              </a:rPr>
              <a:t>克左右的煤可以运载两吨煤行驶一英里</a:t>
            </a:r>
            <a:r>
              <a:rPr lang="zh-CN" altLang="en-US" sz="2935" dirty="0" smtClean="0">
                <a:latin typeface="黑体" panose="02010609060101010101" pitchFamily="49" charset="-122"/>
                <a:ea typeface="黑体" panose="02010609060101010101" pitchFamily="49" charset="-122"/>
                <a:sym typeface="+mn-ea"/>
              </a:rPr>
              <a:t>。</a:t>
            </a:r>
            <a:r>
              <a:rPr sz="2935" dirty="0" err="1" smtClean="0">
                <a:latin typeface="黑体" panose="02010609060101010101" pitchFamily="49" charset="-122"/>
                <a:ea typeface="黑体" panose="02010609060101010101" pitchFamily="49" charset="-122"/>
                <a:sym typeface="+mn-ea"/>
              </a:rPr>
              <a:t>煤就这样自己运输着自己</a:t>
            </a:r>
            <a:r>
              <a:rPr sz="2935" dirty="0" err="1">
                <a:latin typeface="黑体" panose="02010609060101010101" pitchFamily="49" charset="-122"/>
                <a:ea typeface="黑体" panose="02010609060101010101" pitchFamily="49" charset="-122"/>
                <a:sym typeface="+mn-ea"/>
              </a:rPr>
              <a:t>，驰过铁轨，漂过海洋</a:t>
            </a:r>
            <a:r>
              <a:rPr sz="2935" dirty="0">
                <a:latin typeface="黑体" panose="02010609060101010101" pitchFamily="49" charset="-122"/>
                <a:ea typeface="黑体" panose="02010609060101010101" pitchFamily="49" charset="-122"/>
                <a:sym typeface="+mn-ea"/>
              </a:rPr>
              <a:t>……</a:t>
            </a:r>
            <a:r>
              <a:rPr sz="2935" dirty="0" err="1">
                <a:latin typeface="黑体" panose="02010609060101010101" pitchFamily="49" charset="-122"/>
                <a:ea typeface="黑体" panose="02010609060101010101" pitchFamily="49" charset="-122"/>
                <a:sym typeface="+mn-ea"/>
              </a:rPr>
              <a:t>并雪中送炭般地给工业提供了动力</a:t>
            </a:r>
            <a:r>
              <a:rPr sz="2935" dirty="0">
                <a:latin typeface="黑体" panose="02010609060101010101" pitchFamily="49" charset="-122"/>
                <a:ea typeface="黑体" panose="02010609060101010101" pitchFamily="49" charset="-122"/>
                <a:sym typeface="+mn-ea"/>
              </a:rPr>
              <a:t>。”</a:t>
            </a:r>
            <a:r>
              <a:rPr sz="2935" dirty="0" err="1">
                <a:latin typeface="黑体" panose="02010609060101010101" pitchFamily="49" charset="-122"/>
                <a:ea typeface="黑体" panose="02010609060101010101" pitchFamily="49" charset="-122"/>
                <a:sym typeface="+mn-ea"/>
              </a:rPr>
              <a:t>材料所述现象得益于</a:t>
            </a:r>
            <a:r>
              <a:rPr sz="2935" dirty="0">
                <a:latin typeface="黑体" panose="02010609060101010101" pitchFamily="49" charset="-122"/>
                <a:ea typeface="黑体" panose="02010609060101010101" pitchFamily="49" charset="-122"/>
                <a:sym typeface="+mn-ea"/>
              </a:rPr>
              <a:t>（　</a:t>
            </a:r>
            <a:r>
              <a:rPr lang="en-US" sz="2935" dirty="0" smtClean="0">
                <a:latin typeface="黑体" panose="02010609060101010101" pitchFamily="49" charset="-122"/>
                <a:ea typeface="黑体" panose="02010609060101010101" pitchFamily="49" charset="-122"/>
                <a:sym typeface="+mn-ea"/>
              </a:rPr>
              <a:t> </a:t>
            </a:r>
            <a:r>
              <a:rPr sz="2935" dirty="0">
                <a:latin typeface="黑体" panose="02010609060101010101" pitchFamily="49" charset="-122"/>
                <a:ea typeface="黑体" panose="02010609060101010101" pitchFamily="49" charset="-122"/>
                <a:sym typeface="+mn-ea"/>
              </a:rPr>
              <a:t>　）</a:t>
            </a:r>
            <a:endParaRPr sz="2935" dirty="0">
              <a:latin typeface="黑体" panose="02010609060101010101" pitchFamily="49" charset="-122"/>
              <a:ea typeface="黑体" panose="02010609060101010101" pitchFamily="49" charset="-122"/>
            </a:endParaRPr>
          </a:p>
          <a:p>
            <a:pPr marL="173355" indent="-173355">
              <a:lnSpc>
                <a:spcPct val="150000"/>
              </a:lnSpc>
            </a:pPr>
            <a:r>
              <a:rPr sz="2935" dirty="0" err="1">
                <a:latin typeface="黑体" panose="02010609060101010101" pitchFamily="49" charset="-122"/>
                <a:ea typeface="黑体" panose="02010609060101010101" pitchFamily="49" charset="-122"/>
                <a:sym typeface="+mn-ea"/>
              </a:rPr>
              <a:t>A．工厂制度的确立</a:t>
            </a:r>
            <a:r>
              <a:rPr sz="2935" dirty="0">
                <a:latin typeface="黑体" panose="02010609060101010101" pitchFamily="49" charset="-122"/>
                <a:ea typeface="黑体" panose="02010609060101010101" pitchFamily="49" charset="-122"/>
                <a:sym typeface="+mn-ea"/>
              </a:rPr>
              <a:t>	</a:t>
            </a:r>
            <a:r>
              <a:rPr lang="en-US" sz="2935" dirty="0" smtClean="0">
                <a:latin typeface="黑体" panose="02010609060101010101" pitchFamily="49" charset="-122"/>
                <a:ea typeface="黑体" panose="02010609060101010101" pitchFamily="49" charset="-122"/>
                <a:sym typeface="+mn-ea"/>
              </a:rPr>
              <a:t>      </a:t>
            </a:r>
            <a:r>
              <a:rPr sz="2935" dirty="0" err="1" smtClean="0">
                <a:latin typeface="黑体" panose="02010609060101010101" pitchFamily="49" charset="-122"/>
                <a:ea typeface="黑体" panose="02010609060101010101" pitchFamily="49" charset="-122"/>
                <a:sym typeface="+mn-ea"/>
              </a:rPr>
              <a:t>B</a:t>
            </a:r>
            <a:r>
              <a:rPr sz="2935" dirty="0" err="1">
                <a:latin typeface="黑体" panose="02010609060101010101" pitchFamily="49" charset="-122"/>
                <a:ea typeface="黑体" panose="02010609060101010101" pitchFamily="49" charset="-122"/>
                <a:sym typeface="+mn-ea"/>
              </a:rPr>
              <a:t>．内燃机的出现</a:t>
            </a:r>
            <a:r>
              <a:rPr sz="2935" dirty="0">
                <a:latin typeface="黑体" panose="02010609060101010101" pitchFamily="49" charset="-122"/>
                <a:ea typeface="黑体" panose="02010609060101010101" pitchFamily="49" charset="-122"/>
                <a:sym typeface="+mn-ea"/>
              </a:rPr>
              <a:t>	</a:t>
            </a:r>
            <a:endParaRPr sz="2935" dirty="0">
              <a:latin typeface="黑体" panose="02010609060101010101" pitchFamily="49" charset="-122"/>
              <a:ea typeface="黑体" panose="02010609060101010101" pitchFamily="49" charset="-122"/>
            </a:endParaRPr>
          </a:p>
          <a:p>
            <a:pPr marL="173355" indent="-173355">
              <a:lnSpc>
                <a:spcPct val="150000"/>
              </a:lnSpc>
            </a:pPr>
            <a:r>
              <a:rPr sz="2935" dirty="0" err="1">
                <a:latin typeface="黑体" panose="02010609060101010101" pitchFamily="49" charset="-122"/>
                <a:ea typeface="黑体" panose="02010609060101010101" pitchFamily="49" charset="-122"/>
                <a:sym typeface="+mn-ea"/>
              </a:rPr>
              <a:t>C．瓦特改良蒸汽机</a:t>
            </a:r>
            <a:r>
              <a:rPr sz="2935" dirty="0">
                <a:latin typeface="黑体" panose="02010609060101010101" pitchFamily="49" charset="-122"/>
                <a:ea typeface="黑体" panose="02010609060101010101" pitchFamily="49" charset="-122"/>
                <a:sym typeface="+mn-ea"/>
              </a:rPr>
              <a:t>	</a:t>
            </a:r>
            <a:r>
              <a:rPr lang="en-US" sz="2935" dirty="0" smtClean="0">
                <a:latin typeface="黑体" panose="02010609060101010101" pitchFamily="49" charset="-122"/>
                <a:ea typeface="黑体" panose="02010609060101010101" pitchFamily="49" charset="-122"/>
                <a:sym typeface="+mn-ea"/>
              </a:rPr>
              <a:t>      </a:t>
            </a:r>
            <a:r>
              <a:rPr sz="2935" dirty="0" err="1" smtClean="0">
                <a:latin typeface="黑体" panose="02010609060101010101" pitchFamily="49" charset="-122"/>
                <a:ea typeface="黑体" panose="02010609060101010101" pitchFamily="49" charset="-122"/>
                <a:sym typeface="+mn-ea"/>
              </a:rPr>
              <a:t>D</a:t>
            </a:r>
            <a:r>
              <a:rPr sz="2935" dirty="0" err="1">
                <a:latin typeface="黑体" panose="02010609060101010101" pitchFamily="49" charset="-122"/>
                <a:ea typeface="黑体" panose="02010609060101010101" pitchFamily="49" charset="-122"/>
                <a:sym typeface="+mn-ea"/>
              </a:rPr>
              <a:t>．计算机的问世</a:t>
            </a:r>
            <a:endParaRPr lang="zh-CN" altLang="en-US" sz="2935" dirty="0">
              <a:solidFill>
                <a:prstClr val="black"/>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3" name="Text Box 13"/>
          <p:cNvSpPr txBox="1">
            <a:spLocks noChangeArrowheads="1"/>
          </p:cNvSpPr>
          <p:nvPr>
            <p:custDataLst>
              <p:tags r:id="rId7"/>
            </p:custDataLst>
          </p:nvPr>
        </p:nvSpPr>
        <p:spPr bwMode="auto">
          <a:xfrm>
            <a:off x="9800565" y="3443732"/>
            <a:ext cx="618442" cy="707886"/>
          </a:xfrm>
          <a:prstGeom prst="rect">
            <a:avLst/>
          </a:prstGeom>
          <a:noFill/>
          <a:ln w="9525">
            <a:noFill/>
            <a:miter lim="800000"/>
          </a:ln>
        </p:spPr>
        <p:txBody>
          <a:bodyPr wrap="square">
            <a:spAutoFit/>
          </a:bodyPr>
          <a:lstStyle/>
          <a:p>
            <a:pPr fontAlgn="base">
              <a:spcBef>
                <a:spcPct val="50000"/>
              </a:spcBef>
              <a:spcAft>
                <a:spcPct val="0"/>
              </a:spcAft>
              <a:buFont typeface="Arial" panose="020B0604020202020204" pitchFamily="34" charset="0"/>
              <a:buNone/>
            </a:pPr>
            <a:r>
              <a:rPr lang="en-US" altLang="zh-CN" sz="4000" dirty="0">
                <a:solidFill>
                  <a:srgbClr val="FF0000"/>
                </a:solidFill>
                <a:latin typeface="黑体" panose="02010609060101010101" pitchFamily="49" charset="-122"/>
                <a:ea typeface="黑体" panose="02010609060101010101" pitchFamily="49" charset="-122"/>
                <a:cs typeface="微软雅黑" panose="020B0503020204020204" pitchFamily="34" charset="-122"/>
                <a:sym typeface="+mn-ea"/>
              </a:rPr>
              <a:t>C</a:t>
            </a:r>
            <a:endParaRPr lang="en-US" altLang="zh-CN" sz="4000" dirty="0">
              <a:solidFill>
                <a:srgbClr val="FF0000"/>
              </a:solidFill>
              <a:latin typeface="黑体" panose="02010609060101010101" pitchFamily="49" charset="-122"/>
              <a:ea typeface="黑体" panose="02010609060101010101" pitchFamily="49" charset="-122"/>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888027" y="1349870"/>
            <a:ext cx="10621108" cy="4681660"/>
          </a:xfrm>
        </p:spPr>
        <p:txBody>
          <a:bodyPr/>
          <a:lstStyle/>
          <a:p>
            <a:pPr marL="173355" indent="-173355" algn="l" defTabSz="914400">
              <a:lnSpc>
                <a:spcPct val="200000"/>
              </a:lnSpc>
              <a:buClrTx/>
              <a:buSzTx/>
              <a:buNone/>
            </a:pPr>
            <a:r>
              <a:rPr sz="2935" b="0" spc="0" dirty="0">
                <a:solidFill>
                  <a:schemeClr val="tx1"/>
                </a:solidFill>
                <a:latin typeface="黑体" panose="02010609060101010101" pitchFamily="49" charset="-122"/>
                <a:ea typeface="黑体" panose="02010609060101010101" pitchFamily="49" charset="-122"/>
                <a:cs typeface="+mn-cs"/>
                <a:sym typeface="+mn-ea"/>
              </a:rPr>
              <a:t>2．（2023•长沙）“‘革命是历史的火车头。’马克思的这句名言显示，火车已成为那个时代的象征。”材料中“</a:t>
            </a:r>
            <a:r>
              <a:rPr sz="2935" b="0" spc="0" dirty="0" smtClean="0">
                <a:solidFill>
                  <a:schemeClr val="tx1"/>
                </a:solidFill>
                <a:latin typeface="黑体" panose="02010609060101010101" pitchFamily="49" charset="-122"/>
                <a:ea typeface="黑体" panose="02010609060101010101" pitchFamily="49" charset="-122"/>
                <a:cs typeface="+mn-cs"/>
                <a:sym typeface="+mn-ea"/>
              </a:rPr>
              <a:t>那个时代</a:t>
            </a:r>
            <a:r>
              <a:rPr lang="zh-CN" altLang="en-US" sz="2935" b="0" spc="0" dirty="0" smtClean="0">
                <a:solidFill>
                  <a:schemeClr val="tx1"/>
                </a:solidFill>
                <a:latin typeface="黑体" panose="02010609060101010101" pitchFamily="49" charset="-122"/>
                <a:ea typeface="黑体" panose="02010609060101010101" pitchFamily="49" charset="-122"/>
                <a:cs typeface="+mn-cs"/>
                <a:sym typeface="+mn-ea"/>
              </a:rPr>
              <a:t>”</a:t>
            </a:r>
            <a:r>
              <a:rPr sz="2935" b="0" spc="0" dirty="0" err="1" smtClean="0">
                <a:solidFill>
                  <a:schemeClr val="tx1"/>
                </a:solidFill>
                <a:latin typeface="黑体" panose="02010609060101010101" pitchFamily="49" charset="-122"/>
                <a:ea typeface="黑体" panose="02010609060101010101" pitchFamily="49" charset="-122"/>
                <a:cs typeface="+mn-cs"/>
                <a:sym typeface="+mn-ea"/>
              </a:rPr>
              <a:t>是指</a:t>
            </a:r>
            <a:r>
              <a:rPr sz="2935" b="0" spc="0" dirty="0" smtClean="0">
                <a:solidFill>
                  <a:schemeClr val="tx1"/>
                </a:solidFill>
                <a:latin typeface="黑体" panose="02010609060101010101" pitchFamily="49" charset="-122"/>
                <a:ea typeface="黑体" panose="02010609060101010101" pitchFamily="49" charset="-122"/>
                <a:cs typeface="+mn-cs"/>
                <a:sym typeface="+mn-ea"/>
              </a:rPr>
              <a:t>（</a:t>
            </a:r>
            <a:r>
              <a:rPr sz="2935" b="0" spc="0" dirty="0">
                <a:solidFill>
                  <a:schemeClr val="tx1"/>
                </a:solidFill>
                <a:latin typeface="黑体" panose="02010609060101010101" pitchFamily="49" charset="-122"/>
                <a:ea typeface="黑体" panose="02010609060101010101" pitchFamily="49" charset="-122"/>
                <a:cs typeface="+mn-cs"/>
                <a:sym typeface="+mn-ea"/>
              </a:rPr>
              <a:t>　</a:t>
            </a:r>
            <a:r>
              <a:rPr lang="en-US" sz="2935" b="0" spc="0" dirty="0" smtClean="0">
                <a:solidFill>
                  <a:schemeClr val="tx1"/>
                </a:solidFill>
                <a:latin typeface="黑体" panose="02010609060101010101" pitchFamily="49" charset="-122"/>
                <a:ea typeface="黑体" panose="02010609060101010101" pitchFamily="49" charset="-122"/>
                <a:cs typeface="+mn-cs"/>
                <a:sym typeface="+mn-ea"/>
              </a:rPr>
              <a:t> </a:t>
            </a:r>
            <a:r>
              <a:rPr sz="2935" b="0" spc="0" dirty="0">
                <a:solidFill>
                  <a:schemeClr val="tx1"/>
                </a:solidFill>
                <a:latin typeface="黑体" panose="02010609060101010101" pitchFamily="49" charset="-122"/>
                <a:ea typeface="黑体" panose="02010609060101010101" pitchFamily="49" charset="-122"/>
                <a:cs typeface="+mn-cs"/>
                <a:sym typeface="+mn-ea"/>
              </a:rPr>
              <a:t>　）</a:t>
            </a:r>
            <a:br>
              <a:rPr sz="2935" b="0" spc="0" dirty="0">
                <a:solidFill>
                  <a:schemeClr val="tx1"/>
                </a:solidFill>
                <a:latin typeface="黑体" panose="02010609060101010101" pitchFamily="49" charset="-122"/>
                <a:ea typeface="黑体" panose="02010609060101010101" pitchFamily="49" charset="-122"/>
                <a:cs typeface="+mn-cs"/>
              </a:rPr>
            </a:br>
            <a:r>
              <a:rPr sz="2935" b="0" spc="0" dirty="0" err="1" smtClean="0">
                <a:solidFill>
                  <a:schemeClr val="tx1"/>
                </a:solidFill>
                <a:latin typeface="黑体" panose="02010609060101010101" pitchFamily="49" charset="-122"/>
                <a:ea typeface="黑体" panose="02010609060101010101" pitchFamily="49" charset="-122"/>
                <a:cs typeface="+mn-cs"/>
                <a:sym typeface="+mn-ea"/>
              </a:rPr>
              <a:t>A．蒸汽时代</a:t>
            </a:r>
            <a:r>
              <a:rPr sz="2935" b="0" spc="0" dirty="0">
                <a:solidFill>
                  <a:schemeClr val="tx1"/>
                </a:solidFill>
                <a:latin typeface="黑体" panose="02010609060101010101" pitchFamily="49" charset="-122"/>
                <a:ea typeface="黑体" panose="02010609060101010101" pitchFamily="49" charset="-122"/>
                <a:cs typeface="+mn-cs"/>
                <a:sym typeface="+mn-ea"/>
              </a:rPr>
              <a:t>	</a:t>
            </a:r>
            <a:r>
              <a:rPr lang="en-US" sz="2935" b="0" spc="0" dirty="0" smtClean="0">
                <a:solidFill>
                  <a:schemeClr val="tx1"/>
                </a:solidFill>
                <a:latin typeface="黑体" panose="02010609060101010101" pitchFamily="49" charset="-122"/>
                <a:ea typeface="黑体" panose="02010609060101010101" pitchFamily="49" charset="-122"/>
                <a:cs typeface="+mn-cs"/>
                <a:sym typeface="+mn-ea"/>
              </a:rPr>
              <a:t>             </a:t>
            </a:r>
            <a:r>
              <a:rPr sz="2935" b="0" spc="0" dirty="0" err="1" smtClean="0">
                <a:solidFill>
                  <a:schemeClr val="tx1"/>
                </a:solidFill>
                <a:latin typeface="黑体" panose="02010609060101010101" pitchFamily="49" charset="-122"/>
                <a:ea typeface="黑体" panose="02010609060101010101" pitchFamily="49" charset="-122"/>
                <a:cs typeface="+mn-cs"/>
                <a:sym typeface="+mn-ea"/>
              </a:rPr>
              <a:t>B</a:t>
            </a:r>
            <a:r>
              <a:rPr sz="2935" b="0" spc="0" dirty="0" err="1">
                <a:solidFill>
                  <a:schemeClr val="tx1"/>
                </a:solidFill>
                <a:latin typeface="黑体" panose="02010609060101010101" pitchFamily="49" charset="-122"/>
                <a:ea typeface="黑体" panose="02010609060101010101" pitchFamily="49" charset="-122"/>
                <a:cs typeface="+mn-cs"/>
                <a:sym typeface="+mn-ea"/>
              </a:rPr>
              <a:t>．电气时代</a:t>
            </a:r>
            <a:r>
              <a:rPr sz="2935" b="0" spc="0" dirty="0">
                <a:solidFill>
                  <a:schemeClr val="tx1"/>
                </a:solidFill>
                <a:latin typeface="黑体" panose="02010609060101010101" pitchFamily="49" charset="-122"/>
                <a:ea typeface="黑体" panose="02010609060101010101" pitchFamily="49" charset="-122"/>
                <a:cs typeface="+mn-cs"/>
                <a:sym typeface="+mn-ea"/>
              </a:rPr>
              <a:t>	</a:t>
            </a:r>
            <a:br>
              <a:rPr lang="en-US" sz="2935" b="0" spc="0" dirty="0" smtClean="0">
                <a:solidFill>
                  <a:schemeClr val="tx1"/>
                </a:solidFill>
                <a:latin typeface="黑体" panose="02010609060101010101" pitchFamily="49" charset="-122"/>
                <a:ea typeface="黑体" panose="02010609060101010101" pitchFamily="49" charset="-122"/>
                <a:cs typeface="+mn-cs"/>
                <a:sym typeface="+mn-ea"/>
              </a:rPr>
            </a:br>
            <a:r>
              <a:rPr sz="2935" b="0" spc="0" dirty="0" err="1" smtClean="0">
                <a:solidFill>
                  <a:schemeClr val="tx1"/>
                </a:solidFill>
                <a:latin typeface="黑体" panose="02010609060101010101" pitchFamily="49" charset="-122"/>
                <a:ea typeface="黑体" panose="02010609060101010101" pitchFamily="49" charset="-122"/>
                <a:cs typeface="+mn-cs"/>
                <a:sym typeface="+mn-ea"/>
              </a:rPr>
              <a:t>C</a:t>
            </a:r>
            <a:r>
              <a:rPr sz="2935" b="0" spc="0" dirty="0" err="1">
                <a:solidFill>
                  <a:schemeClr val="tx1"/>
                </a:solidFill>
                <a:latin typeface="黑体" panose="02010609060101010101" pitchFamily="49" charset="-122"/>
                <a:ea typeface="黑体" panose="02010609060101010101" pitchFamily="49" charset="-122"/>
                <a:cs typeface="+mn-cs"/>
                <a:sym typeface="+mn-ea"/>
              </a:rPr>
              <a:t>．信息时代</a:t>
            </a:r>
            <a:r>
              <a:rPr sz="2935" b="0" spc="0" dirty="0">
                <a:solidFill>
                  <a:schemeClr val="tx1"/>
                </a:solidFill>
                <a:latin typeface="黑体" panose="02010609060101010101" pitchFamily="49" charset="-122"/>
                <a:ea typeface="黑体" panose="02010609060101010101" pitchFamily="49" charset="-122"/>
                <a:cs typeface="+mn-cs"/>
                <a:sym typeface="+mn-ea"/>
              </a:rPr>
              <a:t>	</a:t>
            </a:r>
            <a:r>
              <a:rPr lang="en-US" sz="2935" b="0" spc="0" dirty="0" smtClean="0">
                <a:solidFill>
                  <a:schemeClr val="tx1"/>
                </a:solidFill>
                <a:latin typeface="黑体" panose="02010609060101010101" pitchFamily="49" charset="-122"/>
                <a:ea typeface="黑体" panose="02010609060101010101" pitchFamily="49" charset="-122"/>
                <a:cs typeface="+mn-cs"/>
                <a:sym typeface="+mn-ea"/>
              </a:rPr>
              <a:t>             </a:t>
            </a:r>
            <a:r>
              <a:rPr sz="2935" b="0" spc="0" dirty="0" err="1" smtClean="0">
                <a:solidFill>
                  <a:schemeClr val="tx1"/>
                </a:solidFill>
                <a:latin typeface="黑体" panose="02010609060101010101" pitchFamily="49" charset="-122"/>
                <a:ea typeface="黑体" panose="02010609060101010101" pitchFamily="49" charset="-122"/>
                <a:cs typeface="+mn-cs"/>
                <a:sym typeface="+mn-ea"/>
              </a:rPr>
              <a:t>D</a:t>
            </a:r>
            <a:r>
              <a:rPr sz="2935" b="0" spc="0" dirty="0" err="1">
                <a:solidFill>
                  <a:schemeClr val="tx1"/>
                </a:solidFill>
                <a:latin typeface="黑体" panose="02010609060101010101" pitchFamily="49" charset="-122"/>
                <a:ea typeface="黑体" panose="02010609060101010101" pitchFamily="49" charset="-122"/>
                <a:cs typeface="+mn-cs"/>
                <a:sym typeface="+mn-ea"/>
              </a:rPr>
              <a:t>．高铁时代</a:t>
            </a:r>
            <a:endParaRPr sz="2935" b="0" spc="0" dirty="0">
              <a:solidFill>
                <a:schemeClr val="tx1"/>
              </a:solidFill>
              <a:latin typeface="黑体" panose="02010609060101010101" pitchFamily="49" charset="-122"/>
              <a:ea typeface="黑体" panose="02010609060101010101" pitchFamily="49" charset="-122"/>
              <a:cs typeface="+mn-cs"/>
            </a:endParaRPr>
          </a:p>
        </p:txBody>
      </p:sp>
      <p:sp>
        <p:nvSpPr>
          <p:cNvPr id="4" name="文本框 3"/>
          <p:cNvSpPr txBox="1"/>
          <p:nvPr/>
        </p:nvSpPr>
        <p:spPr>
          <a:xfrm>
            <a:off x="2503852" y="3342247"/>
            <a:ext cx="608965" cy="922020"/>
          </a:xfrm>
          <a:prstGeom prst="rect">
            <a:avLst/>
          </a:prstGeom>
          <a:noFill/>
        </p:spPr>
        <p:txBody>
          <a:bodyPr wrap="square" rtlCol="0">
            <a:noAutofit/>
          </a:bodyPr>
          <a:lstStyle/>
          <a:p>
            <a:r>
              <a:rPr lang="en-US" altLang="zh-CN" sz="4000" dirty="0">
                <a:solidFill>
                  <a:srgbClr val="FF0000"/>
                </a:solidFill>
                <a:latin typeface="黑体" panose="02010609060101010101" pitchFamily="49" charset="-122"/>
                <a:ea typeface="黑体" panose="02010609060101010101" pitchFamily="49" charset="-122"/>
                <a:sym typeface="+mn-ea"/>
              </a:rPr>
              <a:t>A</a:t>
            </a:r>
            <a:endParaRPr lang="en-US" altLang="zh-CN" sz="4000" dirty="0">
              <a:solidFill>
                <a:srgbClr val="FF0000"/>
              </a:solidFill>
              <a:latin typeface="黑体" panose="02010609060101010101" pitchFamily="49" charset="-122"/>
              <a:ea typeface="黑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06755" y="1504511"/>
            <a:ext cx="10593705" cy="4157292"/>
          </a:xfrm>
          <a:prstGeom prst="rect">
            <a:avLst/>
          </a:prstGeom>
          <a:noFill/>
        </p:spPr>
        <p:txBody>
          <a:bodyPr wrap="square" rtlCol="0" anchor="t">
            <a:spAutoFit/>
          </a:bodyPr>
          <a:lstStyle/>
          <a:p>
            <a:pPr marL="173355" indent="-173355" algn="just">
              <a:lnSpc>
                <a:spcPct val="150000"/>
              </a:lnSpc>
            </a:pPr>
            <a:r>
              <a:rPr sz="2935" dirty="0">
                <a:latin typeface="黑体" panose="02010609060101010101" pitchFamily="49" charset="-122"/>
                <a:ea typeface="黑体" panose="02010609060101010101" pitchFamily="49" charset="-122"/>
                <a:sym typeface="+mn-ea"/>
              </a:rPr>
              <a:t>3．（2023•兰州）梅雪芹《环境史学与环境问题》中有“在1873年、1880年和1892年，伦敦相继发生的燃煤造成的毒雾事件，先后夺去了1800人的生命。”的记述，</a:t>
            </a:r>
            <a:r>
              <a:rPr sz="2935" dirty="0" smtClean="0">
                <a:latin typeface="黑体" panose="02010609060101010101" pitchFamily="49" charset="-122"/>
                <a:ea typeface="黑体" panose="02010609060101010101" pitchFamily="49" charset="-122"/>
                <a:sym typeface="+mn-ea"/>
              </a:rPr>
              <a:t>这提醒我们在加快工业化的同时还要做到</a:t>
            </a:r>
            <a:r>
              <a:rPr lang="en-US" sz="2935" dirty="0" smtClean="0">
                <a:latin typeface="黑体" panose="02010609060101010101" pitchFamily="49" charset="-122"/>
                <a:ea typeface="黑体" panose="02010609060101010101" pitchFamily="49" charset="-122"/>
                <a:sym typeface="+mn-ea"/>
              </a:rPr>
              <a:t>   </a:t>
            </a:r>
            <a:r>
              <a:rPr sz="2935" dirty="0" smtClean="0">
                <a:latin typeface="黑体" panose="02010609060101010101" pitchFamily="49" charset="-122"/>
                <a:ea typeface="黑体" panose="02010609060101010101" pitchFamily="49" charset="-122"/>
                <a:sym typeface="+mn-ea"/>
              </a:rPr>
              <a:t>（</a:t>
            </a:r>
            <a:r>
              <a:rPr lang="en-US" sz="2935" dirty="0" smtClean="0">
                <a:latin typeface="黑体" panose="02010609060101010101" pitchFamily="49" charset="-122"/>
                <a:ea typeface="黑体" panose="02010609060101010101" pitchFamily="49" charset="-122"/>
                <a:sym typeface="+mn-ea"/>
              </a:rPr>
              <a:t>   </a:t>
            </a:r>
            <a:r>
              <a:rPr sz="2935" dirty="0">
                <a:latin typeface="黑体" panose="02010609060101010101" pitchFamily="49" charset="-122"/>
                <a:ea typeface="黑体" panose="02010609060101010101" pitchFamily="49" charset="-122"/>
                <a:sym typeface="+mn-ea"/>
              </a:rPr>
              <a:t>　）</a:t>
            </a:r>
            <a:endParaRPr sz="2935" dirty="0">
              <a:latin typeface="黑体" panose="02010609060101010101" pitchFamily="49" charset="-122"/>
              <a:ea typeface="黑体" panose="02010609060101010101" pitchFamily="49" charset="-122"/>
            </a:endParaRPr>
          </a:p>
          <a:p>
            <a:pPr marL="173355" indent="-173355" algn="just">
              <a:lnSpc>
                <a:spcPct val="150000"/>
              </a:lnSpc>
            </a:pPr>
            <a:r>
              <a:rPr sz="2935" dirty="0" err="1">
                <a:latin typeface="黑体" panose="02010609060101010101" pitchFamily="49" charset="-122"/>
                <a:ea typeface="黑体" panose="02010609060101010101" pitchFamily="49" charset="-122"/>
                <a:sym typeface="+mn-ea"/>
              </a:rPr>
              <a:t>A．保护环境</a:t>
            </a:r>
            <a:r>
              <a:rPr sz="2935" dirty="0">
                <a:latin typeface="黑体" panose="02010609060101010101" pitchFamily="49" charset="-122"/>
                <a:ea typeface="黑体" panose="02010609060101010101" pitchFamily="49" charset="-122"/>
                <a:sym typeface="+mn-ea"/>
              </a:rPr>
              <a:t>	</a:t>
            </a:r>
            <a:r>
              <a:rPr lang="en-US" sz="2935" dirty="0" smtClean="0">
                <a:latin typeface="黑体" panose="02010609060101010101" pitchFamily="49" charset="-122"/>
                <a:ea typeface="黑体" panose="02010609060101010101" pitchFamily="49" charset="-122"/>
                <a:sym typeface="+mn-ea"/>
              </a:rPr>
              <a:t>          </a:t>
            </a:r>
            <a:r>
              <a:rPr sz="2935" dirty="0" err="1" smtClean="0">
                <a:latin typeface="黑体" panose="02010609060101010101" pitchFamily="49" charset="-122"/>
                <a:ea typeface="黑体" panose="02010609060101010101" pitchFamily="49" charset="-122"/>
                <a:sym typeface="+mn-ea"/>
              </a:rPr>
              <a:t>B</a:t>
            </a:r>
            <a:r>
              <a:rPr sz="2935" dirty="0" err="1">
                <a:latin typeface="黑体" panose="02010609060101010101" pitchFamily="49" charset="-122"/>
                <a:ea typeface="黑体" panose="02010609060101010101" pitchFamily="49" charset="-122"/>
                <a:sym typeface="+mn-ea"/>
              </a:rPr>
              <a:t>．控制人口增长</a:t>
            </a:r>
            <a:r>
              <a:rPr sz="2935" dirty="0">
                <a:latin typeface="黑体" panose="02010609060101010101" pitchFamily="49" charset="-122"/>
                <a:ea typeface="黑体" panose="02010609060101010101" pitchFamily="49" charset="-122"/>
                <a:sym typeface="+mn-ea"/>
              </a:rPr>
              <a:t>	</a:t>
            </a:r>
            <a:endParaRPr sz="2935" dirty="0">
              <a:latin typeface="黑体" panose="02010609060101010101" pitchFamily="49" charset="-122"/>
              <a:ea typeface="黑体" panose="02010609060101010101" pitchFamily="49" charset="-122"/>
            </a:endParaRPr>
          </a:p>
          <a:p>
            <a:pPr marL="173355" indent="-173355" algn="just">
              <a:lnSpc>
                <a:spcPct val="150000"/>
              </a:lnSpc>
            </a:pPr>
            <a:r>
              <a:rPr sz="2935" dirty="0" err="1">
                <a:latin typeface="黑体" panose="02010609060101010101" pitchFamily="49" charset="-122"/>
                <a:ea typeface="黑体" panose="02010609060101010101" pitchFamily="49" charset="-122"/>
                <a:sym typeface="+mn-ea"/>
              </a:rPr>
              <a:t>C．注重农业生产</a:t>
            </a:r>
            <a:r>
              <a:rPr sz="2935" dirty="0">
                <a:latin typeface="黑体" panose="02010609060101010101" pitchFamily="49" charset="-122"/>
                <a:ea typeface="黑体" panose="02010609060101010101" pitchFamily="49" charset="-122"/>
                <a:sym typeface="+mn-ea"/>
              </a:rPr>
              <a:t>	</a:t>
            </a:r>
            <a:r>
              <a:rPr lang="en-US" sz="2935" dirty="0" smtClean="0">
                <a:latin typeface="黑体" panose="02010609060101010101" pitchFamily="49" charset="-122"/>
                <a:ea typeface="黑体" panose="02010609060101010101" pitchFamily="49" charset="-122"/>
                <a:sym typeface="+mn-ea"/>
              </a:rPr>
              <a:t>     </a:t>
            </a:r>
            <a:r>
              <a:rPr sz="2935" dirty="0" err="1" smtClean="0">
                <a:latin typeface="黑体" panose="02010609060101010101" pitchFamily="49" charset="-122"/>
                <a:ea typeface="黑体" panose="02010609060101010101" pitchFamily="49" charset="-122"/>
                <a:sym typeface="+mn-ea"/>
              </a:rPr>
              <a:t>D</a:t>
            </a:r>
            <a:r>
              <a:rPr sz="2935" dirty="0" err="1">
                <a:latin typeface="黑体" panose="02010609060101010101" pitchFamily="49" charset="-122"/>
                <a:ea typeface="黑体" panose="02010609060101010101" pitchFamily="49" charset="-122"/>
                <a:sym typeface="+mn-ea"/>
              </a:rPr>
              <a:t>．节约能源</a:t>
            </a:r>
            <a:endParaRPr sz="2935" dirty="0">
              <a:latin typeface="黑体" panose="02010609060101010101" pitchFamily="49" charset="-122"/>
              <a:ea typeface="黑体" panose="02010609060101010101" pitchFamily="49" charset="-122"/>
              <a:sym typeface="+mn-ea"/>
            </a:endParaRPr>
          </a:p>
        </p:txBody>
      </p:sp>
      <p:sp>
        <p:nvSpPr>
          <p:cNvPr id="4" name="文本框 3"/>
          <p:cNvSpPr txBox="1"/>
          <p:nvPr>
            <p:custDataLst>
              <p:tags r:id="rId1"/>
            </p:custDataLst>
          </p:nvPr>
        </p:nvSpPr>
        <p:spPr>
          <a:xfrm>
            <a:off x="5860585" y="3549907"/>
            <a:ext cx="539260" cy="921906"/>
          </a:xfrm>
          <a:prstGeom prst="rect">
            <a:avLst/>
          </a:prstGeom>
          <a:noFill/>
        </p:spPr>
        <p:txBody>
          <a:bodyPr wrap="square" rtlCol="0">
            <a:noAutofit/>
          </a:bodyPr>
          <a:lstStyle/>
          <a:p>
            <a:r>
              <a:rPr lang="en-US" altLang="zh-CN" sz="3600" dirty="0">
                <a:solidFill>
                  <a:srgbClr val="FF0000"/>
                </a:solidFill>
                <a:latin typeface="黑体" panose="02010609060101010101" pitchFamily="49" charset="-122"/>
                <a:ea typeface="黑体" panose="02010609060101010101" pitchFamily="49" charset="-122"/>
                <a:sym typeface="+mn-ea"/>
              </a:rPr>
              <a:t>A</a:t>
            </a:r>
            <a:endParaRPr lang="en-US" altLang="zh-CN" sz="3600" dirty="0">
              <a:solidFill>
                <a:srgbClr val="FF0000"/>
              </a:solidFill>
              <a:latin typeface="黑体" panose="02010609060101010101" pitchFamily="49" charset="-122"/>
              <a:ea typeface="黑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810911" y="1950346"/>
            <a:ext cx="10570119" cy="1907061"/>
          </a:xfrm>
          <a:prstGeom prst="rect">
            <a:avLst/>
          </a:prstGeom>
          <a:noFill/>
          <a:ln w="19050">
            <a:solidFill>
              <a:schemeClr val="bg1">
                <a:lumMod val="85000"/>
              </a:schemeClr>
            </a:solidFill>
            <a:prstDash val="sysDot"/>
          </a:ln>
        </p:spPr>
        <p:txBody>
          <a:bodyPr wrap="square" rtlCol="0">
            <a:spAutoFit/>
          </a:bodyPr>
          <a:lstStyle/>
          <a:p>
            <a:pPr>
              <a:lnSpc>
                <a:spcPct val="200000"/>
              </a:lnSpc>
            </a:pPr>
            <a:r>
              <a:rPr lang="zh-CN" altLang="en-US" sz="3200" dirty="0">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dirty="0">
                <a:ea typeface="黑体" panose="02010609060101010101" pitchFamily="49" charset="-122"/>
              </a:rPr>
              <a:t>恩格斯说：“当革命风暴横扫整个法国的时候，英国正在进行一场比较平静的但威力并不因此减弱的变革。”</a:t>
            </a:r>
            <a:endParaRPr lang="zh-CN" altLang="en-US" sz="3200"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2" name="矩形 1"/>
          <p:cNvSpPr/>
          <p:nvPr/>
        </p:nvSpPr>
        <p:spPr>
          <a:xfrm>
            <a:off x="3227300" y="4678913"/>
            <a:ext cx="5737339" cy="646331"/>
          </a:xfrm>
          <a:prstGeom prst="rect">
            <a:avLst/>
          </a:prstGeom>
        </p:spPr>
        <p:txBody>
          <a:bodyPr wrap="square" rtlCol="0" anchor="t">
            <a:spAutoFit/>
          </a:bodyPr>
          <a:lstStyle/>
          <a:p>
            <a:pPr lvl="0" algn="ctr">
              <a:buClrTx/>
              <a:buSzTx/>
              <a:buFontTx/>
            </a:pPr>
            <a:r>
              <a:rPr lang="zh-CN" altLang="en-US" sz="3600" b="1" dirty="0">
                <a:ea typeface="黑体" panose="02010609060101010101" pitchFamily="49" charset="-122"/>
                <a:sym typeface="+mn-ea"/>
              </a:rPr>
              <a:t>这场“变革”指的是什么？</a:t>
            </a:r>
            <a:endParaRPr lang="zh-CN" altLang="en-US" sz="3600" b="1" dirty="0">
              <a:ea typeface="黑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224677" y="3189067"/>
            <a:ext cx="5901690" cy="645160"/>
          </a:xfrm>
          <a:prstGeom prst="rect">
            <a:avLst/>
          </a:prstGeom>
          <a:noFill/>
        </p:spPr>
        <p:txBody>
          <a:bodyPr wrap="square" rtlCol="0">
            <a:spAutoFit/>
          </a:bodyPr>
          <a:lstStyle/>
          <a:p>
            <a:pPr algn="ctr"/>
            <a:r>
              <a:rPr lang="zh-CN" altLang="en-US" sz="3600" dirty="0" smtClean="0">
                <a:solidFill>
                  <a:schemeClr val="bg1"/>
                </a:solidFill>
                <a:latin typeface="黑体" panose="02010609060101010101" pitchFamily="49" charset="-122"/>
                <a:ea typeface="黑体" panose="02010609060101010101" pitchFamily="49" charset="-122"/>
              </a:rPr>
              <a:t>完成本课课后练习</a:t>
            </a:r>
            <a:endParaRPr lang="zh-CN" altLang="en-US" sz="3600" dirty="0">
              <a:solidFill>
                <a:schemeClr val="bg1"/>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942612" y="1966996"/>
            <a:ext cx="10306775" cy="2491740"/>
          </a:xfrm>
          <a:prstGeom prst="rect">
            <a:avLst/>
          </a:prstGeom>
          <a:noFill/>
          <a:ln>
            <a:noFill/>
          </a:ln>
        </p:spPr>
        <p:style>
          <a:lnRef idx="2">
            <a:schemeClr val="accent5">
              <a:shade val="50000"/>
            </a:schemeClr>
          </a:lnRef>
          <a:fillRef idx="1">
            <a:schemeClr val="accent5"/>
          </a:fillRef>
          <a:effectRef idx="0">
            <a:schemeClr val="accent5"/>
          </a:effectRef>
          <a:fontRef idx="minor">
            <a:schemeClr val="lt1"/>
          </a:fontRef>
        </p:style>
        <p:txBody>
          <a:bodyPr wrap="square" rtlCol="0">
            <a:spAutoFit/>
          </a:bodyPr>
          <a:lstStyle>
            <a:defPPr>
              <a:defRPr lang="zh-CN"/>
            </a:defPPr>
            <a:lvl1pPr>
              <a:defRPr sz="3200" b="1">
                <a:solidFill>
                  <a:srgbClr val="FF0000"/>
                </a:solidFill>
                <a:latin typeface="华文楷体" panose="02010600040101010101" pitchFamily="2" charset="-122"/>
                <a:ea typeface="华文楷体" panose="02010600040101010101" pitchFamily="2" charset="-122"/>
              </a:defRPr>
            </a:lvl1pPr>
          </a:lstStyle>
          <a:p>
            <a:pPr algn="just">
              <a:lnSpc>
                <a:spcPct val="150000"/>
              </a:lnSpc>
            </a:pPr>
            <a:r>
              <a:rPr lang="zh-CN" altLang="en-US" sz="2600" b="0" dirty="0">
                <a:solidFill>
                  <a:schemeClr val="tx1"/>
                </a:solidFill>
                <a:latin typeface="Times New Roman" panose="02020603050405020304" pitchFamily="18" charset="0"/>
                <a:ea typeface="黑体" panose="02010609060101010101" pitchFamily="49" charset="-122"/>
                <a:cs typeface="Times New Roman" panose="02020603050405020304" pitchFamily="18" charset="0"/>
              </a:rPr>
              <a:t>　　第一次工业革命是指</a:t>
            </a:r>
            <a:r>
              <a:rPr lang="en-US" altLang="zh-CN" sz="2600" b="0" dirty="0">
                <a:solidFill>
                  <a:schemeClr val="tx1"/>
                </a:solidFill>
                <a:latin typeface="Times New Roman" panose="02020603050405020304" pitchFamily="18" charset="0"/>
                <a:ea typeface="黑体" panose="02010609060101010101" pitchFamily="49" charset="-122"/>
                <a:cs typeface="Times New Roman" panose="02020603050405020304" pitchFamily="18" charset="0"/>
              </a:rPr>
              <a:t>18</a:t>
            </a:r>
            <a:r>
              <a:rPr lang="zh-CN" altLang="en-US" sz="2600" b="0" dirty="0">
                <a:solidFill>
                  <a:schemeClr val="tx1"/>
                </a:solidFill>
                <a:latin typeface="Times New Roman" panose="02020603050405020304" pitchFamily="18" charset="0"/>
                <a:ea typeface="黑体" panose="02010609060101010101" pitchFamily="49" charset="-122"/>
                <a:cs typeface="Times New Roman" panose="02020603050405020304" pitchFamily="18" charset="0"/>
              </a:rPr>
              <a:t>世纪</a:t>
            </a:r>
            <a:r>
              <a:rPr lang="en-US" altLang="zh-CN" sz="2600" b="0" dirty="0">
                <a:solidFill>
                  <a:schemeClr val="tx1"/>
                </a:solidFill>
                <a:latin typeface="Times New Roman" panose="02020603050405020304" pitchFamily="18" charset="0"/>
                <a:ea typeface="黑体" panose="02010609060101010101" pitchFamily="49" charset="-122"/>
                <a:cs typeface="Times New Roman" panose="02020603050405020304" pitchFamily="18" charset="0"/>
              </a:rPr>
              <a:t>60</a:t>
            </a:r>
            <a:r>
              <a:rPr lang="zh-CN" altLang="en-US" sz="2600" b="0" dirty="0">
                <a:solidFill>
                  <a:schemeClr val="tx1"/>
                </a:solidFill>
                <a:latin typeface="Times New Roman" panose="02020603050405020304" pitchFamily="18" charset="0"/>
                <a:ea typeface="黑体" panose="02010609060101010101" pitchFamily="49" charset="-122"/>
                <a:cs typeface="Times New Roman" panose="02020603050405020304" pitchFamily="18" charset="0"/>
              </a:rPr>
              <a:t>年代从英国发起的技术革命，最终确立了资产阶级对世界的统治地位，是技术发展史上的一次巨大革命。它开创了以机器代替手工劳动的时代。这不仅是一次技术改革，更是一场深刻的社会变革。</a:t>
            </a:r>
            <a:endParaRPr lang="zh-CN" altLang="en-US" sz="2600" b="0" dirty="0">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8" name="标题 1"/>
          <p:cNvSpPr txBox="1"/>
          <p:nvPr/>
        </p:nvSpPr>
        <p:spPr>
          <a:xfrm>
            <a:off x="3627120" y="83343"/>
            <a:ext cx="5429250" cy="71913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b="1" dirty="0">
                <a:solidFill>
                  <a:schemeClr val="bg2">
                    <a:lumMod val="25000"/>
                  </a:schemeClr>
                </a:solidFill>
                <a:latin typeface="黑体" panose="02010609060101010101" pitchFamily="49" charset="-122"/>
                <a:ea typeface="黑体" panose="02010609060101010101" pitchFamily="49" charset="-122"/>
                <a:cs typeface="Times New Roman" panose="02020603050405020304" pitchFamily="18" charset="0"/>
              </a:rPr>
              <a:t>一、第一次工业革命的背景</a:t>
            </a:r>
            <a:endParaRPr lang="zh-CN" altLang="en-US" sz="3200" b="1" dirty="0">
              <a:solidFill>
                <a:schemeClr val="bg2">
                  <a:lumMod val="25000"/>
                </a:schemeClr>
              </a:solidFill>
              <a:latin typeface="黑体" panose="02010609060101010101" pitchFamily="49" charset="-122"/>
              <a:ea typeface="黑体" panose="02010609060101010101" pitchFamily="49" charset="-122"/>
              <a:cs typeface="Times New Roman" panose="02020603050405020304" pitchFamily="18" charset="0"/>
            </a:endParaRPr>
          </a:p>
        </p:txBody>
      </p:sp>
      <p:sp>
        <p:nvSpPr>
          <p:cNvPr id="10" name="矩形 9"/>
          <p:cNvSpPr/>
          <p:nvPr/>
        </p:nvSpPr>
        <p:spPr>
          <a:xfrm>
            <a:off x="2386965" y="4986655"/>
            <a:ext cx="7909560" cy="584775"/>
          </a:xfrm>
          <a:prstGeom prst="rect">
            <a:avLst/>
          </a:prstGeom>
        </p:spPr>
        <p:txBody>
          <a:bodyPr wrap="square">
            <a:spAutoFit/>
          </a:bodyPr>
          <a:lstStyle/>
          <a:p>
            <a:pPr algn="ctr"/>
            <a:r>
              <a:rPr lang="zh-CN" altLang="en-US" sz="3200" b="1" dirty="0">
                <a:ea typeface="黑体" panose="02010609060101010101" pitchFamily="49" charset="-122"/>
              </a:rPr>
              <a:t>第一次工业革命为什么首先发生在英国？</a:t>
            </a:r>
            <a:endParaRPr lang="zh-CN" altLang="en-US" sz="3200" b="1" dirty="0">
              <a:ea typeface="黑体" panose="02010609060101010101" pitchFamily="49" charset="-122"/>
            </a:endParaRPr>
          </a:p>
        </p:txBody>
      </p:sp>
      <p:pic>
        <p:nvPicPr>
          <p:cNvPr id="3" name="图片 2"/>
          <p:cNvPicPr>
            <a:picLocks noChangeAspect="1"/>
          </p:cNvPicPr>
          <p:nvPr>
            <p:custDataLst>
              <p:tags r:id="rId1"/>
            </p:custDataLst>
          </p:nvPr>
        </p:nvPicPr>
        <p:blipFill>
          <a:blip r:embed="rId2"/>
          <a:stretch>
            <a:fillRect/>
          </a:stretch>
        </p:blipFill>
        <p:spPr>
          <a:xfrm>
            <a:off x="4895850" y="6468110"/>
            <a:ext cx="7296150" cy="35242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52270" y="986615"/>
            <a:ext cx="11303046" cy="3692525"/>
          </a:xfrm>
          <a:prstGeom prst="rect">
            <a:avLst/>
          </a:prstGeom>
          <a:solidFill>
            <a:schemeClr val="bg1">
              <a:lumMod val="95000"/>
            </a:schemeClr>
          </a:solidFill>
          <a:ln w="12700">
            <a:solidFill>
              <a:schemeClr val="bg1">
                <a:lumMod val="85000"/>
              </a:schemeClr>
            </a:solidFill>
            <a:prstDash val="dash"/>
          </a:ln>
        </p:spPr>
        <p:txBody>
          <a:bodyPr wrap="square">
            <a:spAutoFit/>
          </a:bodyPr>
          <a:lstStyle/>
          <a:p>
            <a:pPr>
              <a:lnSpc>
                <a:spcPct val="150000"/>
              </a:lnSpc>
            </a:pPr>
            <a:r>
              <a:rPr lang="zh-CN" altLang="en-US" sz="2600" b="1" dirty="0" smtClean="0">
                <a:latin typeface="Times New Roman" panose="02020603050405020304" pitchFamily="18" charset="0"/>
                <a:ea typeface="黑体" panose="02010609060101010101" pitchFamily="49" charset="-122"/>
                <a:cs typeface="Times New Roman" panose="02020603050405020304" pitchFamily="18" charset="0"/>
              </a:rPr>
              <a:t>材料</a:t>
            </a:r>
            <a:r>
              <a:rPr lang="zh-CN" altLang="en-US" sz="2600" b="1" dirty="0">
                <a:latin typeface="Times New Roman" panose="02020603050405020304" pitchFamily="18" charset="0"/>
                <a:ea typeface="黑体" panose="02010609060101010101" pitchFamily="49" charset="-122"/>
                <a:cs typeface="Times New Roman" panose="02020603050405020304" pitchFamily="18" charset="0"/>
              </a:rPr>
              <a:t>一</a:t>
            </a:r>
            <a:r>
              <a:rPr lang="zh-CN" altLang="en-US" sz="2600" dirty="0">
                <a:latin typeface="Times New Roman" panose="02020603050405020304" pitchFamily="18" charset="0"/>
                <a:ea typeface="黑体" panose="02010609060101010101" pitchFamily="49" charset="-122"/>
                <a:cs typeface="Times New Roman" panose="02020603050405020304" pitchFamily="18" charset="0"/>
                <a:sym typeface="+mn-ea"/>
              </a:rPr>
              <a:t>　</a:t>
            </a:r>
            <a:r>
              <a:rPr lang="zh-CN" altLang="en-US" sz="2600" dirty="0">
                <a:latin typeface="Times New Roman" panose="02020603050405020304" pitchFamily="18" charset="0"/>
                <a:ea typeface="黑体" panose="02010609060101010101" pitchFamily="49" charset="-122"/>
                <a:cs typeface="Times New Roman" panose="02020603050405020304" pitchFamily="18" charset="0"/>
              </a:rPr>
              <a:t>到了</a:t>
            </a:r>
            <a:r>
              <a:rPr lang="en-US" altLang="zh-CN" sz="2600" dirty="0">
                <a:latin typeface="Times New Roman" panose="02020603050405020304" pitchFamily="18" charset="0"/>
                <a:ea typeface="黑体" panose="02010609060101010101" pitchFamily="49" charset="-122"/>
                <a:cs typeface="Times New Roman" panose="02020603050405020304" pitchFamily="18" charset="0"/>
              </a:rPr>
              <a:t>17</a:t>
            </a:r>
            <a:r>
              <a:rPr lang="zh-CN" altLang="en-US" sz="2600" dirty="0">
                <a:latin typeface="Times New Roman" panose="02020603050405020304" pitchFamily="18" charset="0"/>
                <a:ea typeface="黑体" panose="02010609060101010101" pitchFamily="49" charset="-122"/>
                <a:cs typeface="Times New Roman" panose="02020603050405020304" pitchFamily="18" charset="0"/>
              </a:rPr>
              <a:t>世纪革命时期，资产阶级刚刚夺取政权之际，对圈地抱着默许、纵容的态度。</a:t>
            </a:r>
            <a:r>
              <a:rPr lang="en-US" altLang="zh-CN" sz="2600" dirty="0">
                <a:latin typeface="Times New Roman" panose="02020603050405020304" pitchFamily="18" charset="0"/>
                <a:ea typeface="黑体" panose="02010609060101010101" pitchFamily="49" charset="-122"/>
                <a:cs typeface="Times New Roman" panose="02020603050405020304" pitchFamily="18" charset="0"/>
              </a:rPr>
              <a:t>1688</a:t>
            </a:r>
            <a:r>
              <a:rPr lang="zh-CN" altLang="en-US" sz="2600" dirty="0">
                <a:latin typeface="Times New Roman" panose="02020603050405020304" pitchFamily="18" charset="0"/>
                <a:ea typeface="黑体" panose="02010609060101010101" pitchFamily="49" charset="-122"/>
                <a:cs typeface="Times New Roman" panose="02020603050405020304" pitchFamily="18" charset="0"/>
              </a:rPr>
              <a:t>年“光荣革命”之后，资产阶级巩固了自己的政权，他们就不但不禁止圈地，反而颁布法律来鼓励圈地的进行，使圈地运动更加大规模地开展起来。随着圈地运动的不断发展，大批农民被从被圈占的土地上赶走，他们丧失了生产资料后，被迫靠出卖劳动力为生。</a:t>
            </a:r>
            <a:endParaRPr lang="en-US" altLang="zh-CN" sz="2600" dirty="0">
              <a:latin typeface="Times New Roman" panose="02020603050405020304" pitchFamily="18" charset="0"/>
              <a:ea typeface="黑体" panose="02010609060101010101" pitchFamily="49" charset="-122"/>
              <a:cs typeface="Times New Roman" panose="02020603050405020304" pitchFamily="18" charset="0"/>
            </a:endParaRPr>
          </a:p>
          <a:p>
            <a:pPr algn="r">
              <a:lnSpc>
                <a:spcPct val="150000"/>
              </a:lnSpc>
            </a:pPr>
            <a:r>
              <a:rPr lang="en-US" altLang="zh-CN" sz="2600"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600" dirty="0">
                <a:latin typeface="Times New Roman" panose="02020603050405020304" pitchFamily="18" charset="0"/>
                <a:ea typeface="黑体" panose="02010609060101010101" pitchFamily="49" charset="-122"/>
                <a:cs typeface="Times New Roman" panose="02020603050405020304" pitchFamily="18" charset="0"/>
              </a:rPr>
              <a:t>吴于廑、齐世荣总主编</a:t>
            </a:r>
            <a:r>
              <a:rPr lang="en-US" altLang="zh-CN" sz="2600"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600" dirty="0">
                <a:latin typeface="Times New Roman" panose="02020603050405020304" pitchFamily="18" charset="0"/>
                <a:ea typeface="黑体" panose="02010609060101010101" pitchFamily="49" charset="-122"/>
                <a:cs typeface="Times New Roman" panose="02020603050405020304" pitchFamily="18" charset="0"/>
              </a:rPr>
              <a:t>世界史</a:t>
            </a:r>
            <a:r>
              <a:rPr lang="en-US" altLang="zh-CN" sz="2600" dirty="0">
                <a:latin typeface="黑体" panose="02010609060101010101" pitchFamily="49" charset="-122"/>
                <a:ea typeface="黑体" panose="02010609060101010101" pitchFamily="49" charset="-122"/>
                <a:cs typeface="Times New Roman" panose="02020603050405020304" pitchFamily="18" charset="0"/>
              </a:rPr>
              <a:t>·</a:t>
            </a:r>
            <a:r>
              <a:rPr lang="zh-CN" altLang="en-US" sz="2600" dirty="0">
                <a:latin typeface="Times New Roman" panose="02020603050405020304" pitchFamily="18" charset="0"/>
                <a:ea typeface="黑体" panose="02010609060101010101" pitchFamily="49" charset="-122"/>
                <a:cs typeface="Times New Roman" panose="02020603050405020304" pitchFamily="18" charset="0"/>
              </a:rPr>
              <a:t>近代史篇</a:t>
            </a:r>
            <a:r>
              <a:rPr lang="en-US" altLang="zh-CN" sz="2600"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600" dirty="0">
                <a:latin typeface="Times New Roman" panose="02020603050405020304" pitchFamily="18" charset="0"/>
                <a:ea typeface="黑体" panose="02010609060101010101" pitchFamily="49" charset="-122"/>
                <a:cs typeface="Times New Roman" panose="02020603050405020304" pitchFamily="18" charset="0"/>
              </a:rPr>
              <a:t>（下卷）</a:t>
            </a:r>
            <a:endParaRPr lang="en-US" altLang="zh-CN" sz="2600"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6" name="文本框 5"/>
          <p:cNvSpPr txBox="1"/>
          <p:nvPr/>
        </p:nvSpPr>
        <p:spPr>
          <a:xfrm>
            <a:off x="452268" y="4650820"/>
            <a:ext cx="11434931" cy="1891665"/>
          </a:xfrm>
          <a:prstGeom prst="rect">
            <a:avLst/>
          </a:prstGeom>
          <a:noFill/>
          <a:ln>
            <a:noFill/>
          </a:ln>
        </p:spPr>
        <p:style>
          <a:lnRef idx="2">
            <a:schemeClr val="accent5">
              <a:shade val="50000"/>
            </a:schemeClr>
          </a:lnRef>
          <a:fillRef idx="1">
            <a:schemeClr val="accent5"/>
          </a:fillRef>
          <a:effectRef idx="0">
            <a:schemeClr val="accent5"/>
          </a:effectRef>
          <a:fontRef idx="minor">
            <a:schemeClr val="lt1"/>
          </a:fontRef>
        </p:style>
        <p:txBody>
          <a:bodyPr wrap="square" rtlCol="0">
            <a:spAutoFit/>
          </a:bodyPr>
          <a:lstStyle>
            <a:defPPr>
              <a:defRPr lang="zh-CN"/>
            </a:defPPr>
            <a:lvl1pPr>
              <a:defRPr sz="3200" b="1">
                <a:solidFill>
                  <a:srgbClr val="FF0000"/>
                </a:solidFill>
                <a:latin typeface="华文楷体" panose="02010600040101010101" pitchFamily="2" charset="-122"/>
                <a:ea typeface="华文楷体" panose="02010600040101010101" pitchFamily="2" charset="-122"/>
              </a:defRPr>
            </a:lvl1pPr>
          </a:lstStyle>
          <a:p>
            <a:pPr>
              <a:lnSpc>
                <a:spcPct val="150000"/>
              </a:lnSpc>
            </a:pPr>
            <a:r>
              <a:rPr sz="2600" b="0" dirty="0" smtClean="0">
                <a:solidFill>
                  <a:schemeClr val="tx1"/>
                </a:solidFill>
                <a:latin typeface="Times New Roman" panose="02020603050405020304" pitchFamily="18" charset="0"/>
                <a:ea typeface="黑体" panose="02010609060101010101" pitchFamily="49" charset="-122"/>
                <a:cs typeface="Times New Roman" panose="02020603050405020304" pitchFamily="18" charset="0"/>
              </a:rPr>
              <a:t>（</a:t>
            </a:r>
            <a:r>
              <a:rPr sz="2600" b="0" dirty="0">
                <a:solidFill>
                  <a:schemeClr val="tx1"/>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600" b="0" dirty="0">
                <a:solidFill>
                  <a:schemeClr val="tx1"/>
                </a:solidFill>
                <a:latin typeface="Times New Roman" panose="02020603050405020304" pitchFamily="18" charset="0"/>
                <a:ea typeface="黑体" panose="02010609060101010101" pitchFamily="49" charset="-122"/>
                <a:cs typeface="Times New Roman" panose="02020603050405020304" pitchFamily="18" charset="0"/>
              </a:rPr>
              <a:t>英国最早进行资产阶级革命，确立资本主义制度，政局稳定，为工业革命提供了</a:t>
            </a:r>
            <a:r>
              <a:rPr lang="zh-CN" altLang="en-US" sz="2600" b="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政治基础</a:t>
            </a:r>
            <a:r>
              <a:rPr lang="zh-CN" altLang="en-US" sz="2600" b="0" dirty="0">
                <a:solidFill>
                  <a:schemeClr val="tx1"/>
                </a:solidFill>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600" b="0" dirty="0">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a:p>
            <a:pPr>
              <a:lnSpc>
                <a:spcPct val="150000"/>
              </a:lnSpc>
            </a:pPr>
            <a:r>
              <a:rPr lang="zh-CN" altLang="en-US" sz="2600" b="0" dirty="0" smtClean="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a:t>
            </a:r>
            <a:r>
              <a:rPr lang="en-US" altLang="zh-CN" sz="2600" b="0" dirty="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2</a:t>
            </a:r>
            <a:r>
              <a:rPr lang="zh-CN" altLang="en-US" sz="2600" b="0" dirty="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a:t>
            </a:r>
            <a:r>
              <a:rPr lang="zh-CN" altLang="en-US" sz="2600" b="0" dirty="0">
                <a:solidFill>
                  <a:schemeClr val="tx1"/>
                </a:solidFill>
                <a:latin typeface="Times New Roman" panose="02020603050405020304" pitchFamily="18" charset="0"/>
                <a:ea typeface="黑体" panose="02010609060101010101" pitchFamily="49" charset="-122"/>
                <a:cs typeface="Times New Roman" panose="02020603050405020304" pitchFamily="18" charset="0"/>
              </a:rPr>
              <a:t>推行圈地运动为工业生产提供了充足的</a:t>
            </a:r>
            <a:r>
              <a:rPr lang="zh-CN" altLang="en-US" sz="2600" b="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自由劳动力</a:t>
            </a:r>
            <a:r>
              <a:rPr lang="zh-CN" altLang="en-US" sz="2600" b="0" dirty="0">
                <a:solidFill>
                  <a:schemeClr val="tx1"/>
                </a:solidFill>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600" b="0" dirty="0">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38987" y="986177"/>
            <a:ext cx="11342705" cy="3091815"/>
          </a:xfrm>
          <a:prstGeom prst="rect">
            <a:avLst/>
          </a:prstGeom>
          <a:solidFill>
            <a:schemeClr val="bg1">
              <a:lumMod val="95000"/>
            </a:schemeClr>
          </a:solidFill>
          <a:ln w="12700">
            <a:solidFill>
              <a:schemeClr val="bg1">
                <a:lumMod val="85000"/>
              </a:schemeClr>
            </a:solidFill>
            <a:prstDash val="dash"/>
          </a:ln>
        </p:spPr>
        <p:txBody>
          <a:bodyPr wrap="square">
            <a:spAutoFit/>
          </a:bodyPr>
          <a:lstStyle/>
          <a:p>
            <a:pPr>
              <a:lnSpc>
                <a:spcPct val="150000"/>
              </a:lnSpc>
            </a:pPr>
            <a:r>
              <a:rPr lang="zh-CN" altLang="en-US" sz="2600" b="1" dirty="0" smtClean="0">
                <a:latin typeface="Times New Roman" panose="02020603050405020304" pitchFamily="18" charset="0"/>
                <a:ea typeface="黑体" panose="02010609060101010101" pitchFamily="49" charset="-122"/>
                <a:cs typeface="Times New Roman" panose="02020603050405020304" pitchFamily="18" charset="0"/>
              </a:rPr>
              <a:t>材料</a:t>
            </a:r>
            <a:r>
              <a:rPr lang="zh-CN" altLang="en-US" sz="2600" b="1" dirty="0">
                <a:latin typeface="Times New Roman" panose="02020603050405020304" pitchFamily="18" charset="0"/>
                <a:ea typeface="黑体" panose="02010609060101010101" pitchFamily="49" charset="-122"/>
                <a:cs typeface="Times New Roman" panose="02020603050405020304" pitchFamily="18" charset="0"/>
              </a:rPr>
              <a:t>二</a:t>
            </a:r>
            <a:r>
              <a:rPr lang="zh-CN" altLang="en-US" sz="2600" dirty="0">
                <a:latin typeface="Times New Roman" panose="02020603050405020304" pitchFamily="18" charset="0"/>
                <a:ea typeface="黑体" panose="02010609060101010101" pitchFamily="49" charset="-122"/>
                <a:cs typeface="Times New Roman" panose="02020603050405020304" pitchFamily="18" charset="0"/>
                <a:sym typeface="+mn-ea"/>
              </a:rPr>
              <a:t>　</a:t>
            </a:r>
            <a:r>
              <a:rPr lang="zh-CN" altLang="en-US" sz="2600" dirty="0">
                <a:latin typeface="Times New Roman" panose="02020603050405020304" pitchFamily="18" charset="0"/>
                <a:ea typeface="黑体" panose="02010609060101010101" pitchFamily="49" charset="-122"/>
                <a:cs typeface="Times New Roman" panose="02020603050405020304" pitchFamily="18" charset="0"/>
              </a:rPr>
              <a:t>手工工场的高度发展和技术力量的成长为工业革命准备了技术条件。</a:t>
            </a:r>
            <a:endParaRPr lang="en-US" altLang="zh-CN" sz="2600" dirty="0">
              <a:latin typeface="Times New Roman" panose="02020603050405020304" pitchFamily="18" charset="0"/>
              <a:ea typeface="黑体" panose="02010609060101010101" pitchFamily="49" charset="-122"/>
              <a:cs typeface="Times New Roman" panose="02020603050405020304" pitchFamily="18" charset="0"/>
            </a:endParaRPr>
          </a:p>
          <a:p>
            <a:pPr algn="r">
              <a:lnSpc>
                <a:spcPct val="150000"/>
              </a:lnSpc>
            </a:pPr>
            <a:r>
              <a:rPr lang="en-US" altLang="zh-CN" sz="2600"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600" dirty="0">
                <a:latin typeface="Times New Roman" panose="02020603050405020304" pitchFamily="18" charset="0"/>
                <a:ea typeface="黑体" panose="02010609060101010101" pitchFamily="49" charset="-122"/>
                <a:cs typeface="Times New Roman" panose="02020603050405020304" pitchFamily="18" charset="0"/>
              </a:rPr>
              <a:t>姜德昌、向子祥</a:t>
            </a:r>
            <a:r>
              <a:rPr lang="en-US" altLang="zh-CN" sz="2600"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600" dirty="0">
                <a:latin typeface="Times New Roman" panose="02020603050405020304" pitchFamily="18" charset="0"/>
                <a:ea typeface="黑体" panose="02010609060101010101" pitchFamily="49" charset="-122"/>
                <a:cs typeface="Times New Roman" panose="02020603050405020304" pitchFamily="18" charset="0"/>
              </a:rPr>
              <a:t>世界通史纲要</a:t>
            </a:r>
            <a:r>
              <a:rPr lang="en-US" altLang="zh-CN" sz="2600"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600" dirty="0">
                <a:latin typeface="Times New Roman" panose="02020603050405020304" pitchFamily="18" charset="0"/>
                <a:ea typeface="黑体" panose="02010609060101010101" pitchFamily="49" charset="-122"/>
                <a:cs typeface="Times New Roman" panose="02020603050405020304" pitchFamily="18" charset="0"/>
              </a:rPr>
              <a:t>（近代部分）　　</a:t>
            </a:r>
            <a:endParaRPr lang="en-US" altLang="zh-CN" sz="2600" dirty="0">
              <a:latin typeface="Times New Roman" panose="02020603050405020304" pitchFamily="18" charset="0"/>
              <a:ea typeface="黑体" panose="02010609060101010101" pitchFamily="49" charset="-122"/>
              <a:cs typeface="Times New Roman" panose="02020603050405020304" pitchFamily="18" charset="0"/>
            </a:endParaRPr>
          </a:p>
          <a:p>
            <a:pPr>
              <a:lnSpc>
                <a:spcPct val="150000"/>
              </a:lnSpc>
            </a:pPr>
            <a:r>
              <a:rPr lang="zh-CN" altLang="en-US" sz="2600" b="1" dirty="0" smtClean="0">
                <a:latin typeface="Times New Roman" panose="02020603050405020304" pitchFamily="18" charset="0"/>
                <a:ea typeface="黑体" panose="02010609060101010101" pitchFamily="49" charset="-122"/>
                <a:cs typeface="Times New Roman" panose="02020603050405020304" pitchFamily="18" charset="0"/>
              </a:rPr>
              <a:t>材料</a:t>
            </a:r>
            <a:r>
              <a:rPr lang="zh-CN" altLang="en-US" sz="2600" b="1" dirty="0">
                <a:latin typeface="Times New Roman" panose="02020603050405020304" pitchFamily="18" charset="0"/>
                <a:ea typeface="黑体" panose="02010609060101010101" pitchFamily="49" charset="-122"/>
                <a:cs typeface="Times New Roman" panose="02020603050405020304" pitchFamily="18" charset="0"/>
              </a:rPr>
              <a:t>三</a:t>
            </a:r>
            <a:r>
              <a:rPr lang="zh-CN" altLang="en-US" sz="2600" dirty="0">
                <a:latin typeface="Times New Roman" panose="02020603050405020304" pitchFamily="18" charset="0"/>
                <a:ea typeface="黑体" panose="02010609060101010101" pitchFamily="49" charset="-122"/>
                <a:cs typeface="Times New Roman" panose="02020603050405020304" pitchFamily="18" charset="0"/>
                <a:sym typeface="+mn-ea"/>
              </a:rPr>
              <a:t>　</a:t>
            </a:r>
            <a:r>
              <a:rPr lang="zh-CN" altLang="en-US" sz="2600" dirty="0">
                <a:latin typeface="Times New Roman" panose="02020603050405020304" pitchFamily="18" charset="0"/>
                <a:ea typeface="黑体" panose="02010609060101010101" pitchFamily="49" charset="-122"/>
                <a:cs typeface="Times New Roman" panose="02020603050405020304" pitchFamily="18" charset="0"/>
              </a:rPr>
              <a:t>英国还拥有更多的、可作工业革命的资金用的流动资本。源源流入英国的商业利润比流入其他任何国家的多。</a:t>
            </a:r>
            <a:endParaRPr lang="en-US" altLang="zh-CN" sz="2600" dirty="0">
              <a:latin typeface="Times New Roman" panose="02020603050405020304" pitchFamily="18" charset="0"/>
              <a:ea typeface="黑体" panose="02010609060101010101" pitchFamily="49" charset="-122"/>
              <a:cs typeface="Times New Roman" panose="02020603050405020304" pitchFamily="18" charset="0"/>
            </a:endParaRPr>
          </a:p>
          <a:p>
            <a:pPr algn="r">
              <a:lnSpc>
                <a:spcPct val="150000"/>
              </a:lnSpc>
            </a:pPr>
            <a:r>
              <a:rPr lang="zh-CN" altLang="en-US" sz="2600" dirty="0">
                <a:latin typeface="Times New Roman" panose="02020603050405020304" pitchFamily="18" charset="0"/>
                <a:ea typeface="黑体" panose="02010609060101010101" pitchFamily="49" charset="-122"/>
                <a:cs typeface="Times New Roman" panose="02020603050405020304" pitchFamily="18" charset="0"/>
              </a:rPr>
              <a:t> </a:t>
            </a:r>
            <a:r>
              <a:rPr lang="en-US" altLang="zh-CN" sz="2600"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600" dirty="0">
                <a:latin typeface="黑体" panose="02010609060101010101" pitchFamily="49" charset="-122"/>
                <a:ea typeface="黑体" panose="02010609060101010101" pitchFamily="49" charset="-122"/>
                <a:cs typeface="楷体" panose="02010609060101010101" pitchFamily="49" charset="-122"/>
              </a:rPr>
              <a:t>[</a:t>
            </a:r>
            <a:r>
              <a:rPr lang="zh-CN" altLang="en-US" sz="2600" dirty="0">
                <a:latin typeface="黑体" panose="02010609060101010101" pitchFamily="49" charset="-122"/>
                <a:ea typeface="黑体" panose="02010609060101010101" pitchFamily="49" charset="-122"/>
                <a:cs typeface="楷体" panose="02010609060101010101" pitchFamily="49" charset="-122"/>
              </a:rPr>
              <a:t>美</a:t>
            </a:r>
            <a:r>
              <a:rPr lang="en-US" altLang="zh-CN" sz="2600" dirty="0">
                <a:latin typeface="黑体" panose="02010609060101010101" pitchFamily="49" charset="-122"/>
                <a:ea typeface="黑体" panose="02010609060101010101" pitchFamily="49" charset="-122"/>
                <a:cs typeface="楷体" panose="02010609060101010101" pitchFamily="49" charset="-122"/>
              </a:rPr>
              <a:t>]</a:t>
            </a:r>
            <a:r>
              <a:rPr lang="zh-CN" altLang="en-US" sz="2600" dirty="0">
                <a:latin typeface="Times New Roman" panose="02020603050405020304" pitchFamily="18" charset="0"/>
                <a:ea typeface="黑体" panose="02010609060101010101" pitchFamily="49" charset="-122"/>
                <a:cs typeface="Times New Roman" panose="02020603050405020304" pitchFamily="18" charset="0"/>
              </a:rPr>
              <a:t>斯塔夫里阿诺斯</a:t>
            </a:r>
            <a:r>
              <a:rPr lang="en-US" altLang="zh-CN" sz="2600"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600" dirty="0">
                <a:latin typeface="Times New Roman" panose="02020603050405020304" pitchFamily="18" charset="0"/>
                <a:ea typeface="黑体" panose="02010609060101010101" pitchFamily="49" charset="-122"/>
                <a:cs typeface="Times New Roman" panose="02020603050405020304" pitchFamily="18" charset="0"/>
              </a:rPr>
              <a:t>全球通史</a:t>
            </a:r>
            <a:r>
              <a:rPr lang="en-US" altLang="zh-CN" sz="2600" dirty="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600"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8" name="矩形 7"/>
          <p:cNvSpPr/>
          <p:nvPr/>
        </p:nvSpPr>
        <p:spPr>
          <a:xfrm>
            <a:off x="438987" y="4209159"/>
            <a:ext cx="11483055" cy="1891665"/>
          </a:xfrm>
          <a:prstGeom prst="rect">
            <a:avLst/>
          </a:prstGeom>
          <a:ln w="38100">
            <a:noFill/>
          </a:ln>
        </p:spPr>
        <p:txBody>
          <a:bodyPr wrap="square">
            <a:spAutoFit/>
          </a:bodyPr>
          <a:lstStyle/>
          <a:p>
            <a:pPr>
              <a:lnSpc>
                <a:spcPct val="150000"/>
              </a:lnSpc>
            </a:pPr>
            <a:r>
              <a:rPr sz="2600" kern="100" dirty="0" smtClean="0">
                <a:latin typeface="Times New Roman" panose="02020603050405020304" pitchFamily="18" charset="0"/>
                <a:cs typeface="Times New Roman" panose="02020603050405020304" pitchFamily="18" charset="0"/>
              </a:rPr>
              <a:t>（</a:t>
            </a:r>
            <a:r>
              <a:rPr sz="2600" kern="100" dirty="0">
                <a:latin typeface="Times New Roman" panose="02020603050405020304" pitchFamily="18" charset="0"/>
                <a:cs typeface="Times New Roman" panose="02020603050405020304" pitchFamily="18" charset="0"/>
              </a:rPr>
              <a:t>3）</a:t>
            </a:r>
            <a:r>
              <a:rPr lang="zh-CN" altLang="en-US" sz="2600" kern="100" dirty="0">
                <a:latin typeface="Times New Roman" panose="02020603050405020304" pitchFamily="18" charset="0"/>
                <a:ea typeface="黑体" panose="02010609060101010101" pitchFamily="49" charset="-122"/>
                <a:cs typeface="Times New Roman" panose="02020603050405020304" pitchFamily="18" charset="0"/>
              </a:rPr>
              <a:t>工场手工业的发展，积累了技术，为工业革命提供了</a:t>
            </a:r>
            <a:r>
              <a:rPr lang="zh-CN" altLang="en-US" sz="2600"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技术基础</a:t>
            </a:r>
            <a:r>
              <a:rPr lang="zh-CN" altLang="en-US" sz="2600" kern="100" dirty="0">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600" kern="100" dirty="0">
              <a:latin typeface="Times New Roman" panose="02020603050405020304" pitchFamily="18" charset="0"/>
              <a:ea typeface="黑体" panose="02010609060101010101" pitchFamily="49" charset="-122"/>
              <a:cs typeface="Times New Roman" panose="02020603050405020304" pitchFamily="18" charset="0"/>
            </a:endParaRPr>
          </a:p>
          <a:p>
            <a:pPr>
              <a:lnSpc>
                <a:spcPct val="150000"/>
              </a:lnSpc>
            </a:pPr>
            <a:r>
              <a:rPr sz="2600" kern="100" dirty="0" smtClean="0">
                <a:latin typeface="Times New Roman" panose="02020603050405020304" pitchFamily="18" charset="0"/>
                <a:cs typeface="Times New Roman" panose="02020603050405020304" pitchFamily="18" charset="0"/>
              </a:rPr>
              <a:t>（</a:t>
            </a:r>
            <a:r>
              <a:rPr lang="en-US" sz="2600" kern="100" dirty="0">
                <a:latin typeface="Times New Roman" panose="02020603050405020304" pitchFamily="18" charset="0"/>
                <a:cs typeface="Times New Roman" panose="02020603050405020304" pitchFamily="18" charset="0"/>
              </a:rPr>
              <a:t>4</a:t>
            </a:r>
            <a:r>
              <a:rPr sz="2600" kern="100" dirty="0">
                <a:latin typeface="Times New Roman" panose="02020603050405020304" pitchFamily="18" charset="0"/>
                <a:cs typeface="Times New Roman" panose="02020603050405020304" pitchFamily="18" charset="0"/>
              </a:rPr>
              <a:t>）</a:t>
            </a:r>
            <a:r>
              <a:rPr lang="zh-CN" altLang="en-US" sz="2600" kern="100" dirty="0">
                <a:latin typeface="Times New Roman" panose="02020603050405020304" pitchFamily="18" charset="0"/>
                <a:ea typeface="黑体" panose="02010609060101010101" pitchFamily="49" charset="-122"/>
                <a:cs typeface="Times New Roman" panose="02020603050405020304" pitchFamily="18" charset="0"/>
              </a:rPr>
              <a:t>英国通过殖民掠夺、海外贸易等，积累了大量的财富、原料，为工业革命提供了</a:t>
            </a:r>
            <a:r>
              <a:rPr lang="zh-CN" altLang="en-US" sz="2600"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经济基础</a:t>
            </a:r>
            <a:r>
              <a:rPr lang="zh-CN" altLang="en-US" sz="2600" kern="100" dirty="0">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600" kern="100" dirty="0">
              <a:latin typeface="Times New Roman" panose="02020603050405020304" pitchFamily="18" charset="0"/>
              <a:ea typeface="黑体" panose="02010609060101010101" pitchFamily="49" charset="-122"/>
              <a:cs typeface="Times New Roman" panose="02020603050405020304" pitchFamily="18" charset="0"/>
            </a:endParaRPr>
          </a:p>
        </p:txBody>
      </p:sp>
      <p:pic>
        <p:nvPicPr>
          <p:cNvPr id="4" name="图片 3"/>
          <p:cNvPicPr>
            <a:picLocks noChangeAspect="1"/>
          </p:cNvPicPr>
          <p:nvPr>
            <p:custDataLst>
              <p:tags r:id="rId1"/>
            </p:custDataLst>
          </p:nvPr>
        </p:nvPicPr>
        <p:blipFill>
          <a:blip r:embed="rId2"/>
          <a:stretch>
            <a:fillRect/>
          </a:stretch>
        </p:blipFill>
        <p:spPr>
          <a:xfrm>
            <a:off x="4895850" y="6468110"/>
            <a:ext cx="7296150" cy="35242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ppt_y</p:attrName>
                                        </p:attrNameLst>
                                      </p:cBhvr>
                                      <p:tavLst>
                                        <p:tav tm="0">
                                          <p:val>
                                            <p:strVal val="#ppt_y+#ppt_h*1.125000"/>
                                          </p:val>
                                        </p:tav>
                                        <p:tav tm="100000">
                                          <p:val>
                                            <p:strVal val="#ppt_y"/>
                                          </p:val>
                                        </p:tav>
                                      </p:tavLst>
                                    </p:anim>
                                    <p:animEffect transition="in" filter="wipe(up)">
                                      <p:cBhvr>
                                        <p:cTn id="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16018" y="985622"/>
            <a:ext cx="11421509" cy="3692525"/>
          </a:xfrm>
          <a:prstGeom prst="rect">
            <a:avLst/>
          </a:prstGeom>
          <a:solidFill>
            <a:schemeClr val="bg1">
              <a:lumMod val="95000"/>
            </a:schemeClr>
          </a:solidFill>
          <a:ln w="12700">
            <a:solidFill>
              <a:schemeClr val="bg1">
                <a:lumMod val="85000"/>
              </a:schemeClr>
            </a:solidFill>
            <a:prstDash val="dash"/>
          </a:ln>
        </p:spPr>
        <p:txBody>
          <a:bodyPr wrap="square">
            <a:spAutoFit/>
          </a:bodyPr>
          <a:lstStyle/>
          <a:p>
            <a:pPr>
              <a:lnSpc>
                <a:spcPct val="150000"/>
              </a:lnSpc>
            </a:pPr>
            <a:r>
              <a:rPr lang="zh-CN" altLang="en-US" sz="2600" b="1" dirty="0" smtClean="0">
                <a:latin typeface="Times New Roman" panose="02020603050405020304" pitchFamily="18" charset="0"/>
                <a:ea typeface="黑体" panose="02010609060101010101" pitchFamily="49" charset="-122"/>
                <a:cs typeface="Times New Roman" panose="02020603050405020304" pitchFamily="18" charset="0"/>
              </a:rPr>
              <a:t>材料</a:t>
            </a:r>
            <a:r>
              <a:rPr lang="zh-CN" altLang="en-US" sz="2600" b="1" dirty="0">
                <a:latin typeface="Times New Roman" panose="02020603050405020304" pitchFamily="18" charset="0"/>
                <a:ea typeface="黑体" panose="02010609060101010101" pitchFamily="49" charset="-122"/>
                <a:cs typeface="Times New Roman" panose="02020603050405020304" pitchFamily="18" charset="0"/>
              </a:rPr>
              <a:t>四</a:t>
            </a:r>
            <a:r>
              <a:rPr lang="zh-CN" altLang="en-US" sz="2600" dirty="0">
                <a:latin typeface="Times New Roman" panose="02020603050405020304" pitchFamily="18" charset="0"/>
                <a:ea typeface="黑体" panose="02010609060101010101" pitchFamily="49" charset="-122"/>
                <a:cs typeface="Times New Roman" panose="02020603050405020304" pitchFamily="18" charset="0"/>
                <a:sym typeface="+mn-ea"/>
              </a:rPr>
              <a:t>　</a:t>
            </a:r>
            <a:r>
              <a:rPr lang="zh-CN" altLang="en-US" sz="2600" dirty="0">
                <a:latin typeface="Times New Roman" panose="02020603050405020304" pitchFamily="18" charset="0"/>
                <a:ea typeface="黑体" panose="02010609060101010101" pitchFamily="49" charset="-122"/>
                <a:cs typeface="Times New Roman" panose="02020603050405020304" pitchFamily="18" charset="0"/>
              </a:rPr>
              <a:t>殖民扩张和海外市场的成熟，使各种商品的需求量越来越大</a:t>
            </a:r>
            <a:r>
              <a:rPr lang="en-US" altLang="zh-CN" sz="2600" dirty="0">
                <a:latin typeface="黑体" panose="02010609060101010101" pitchFamily="49" charset="-122"/>
                <a:ea typeface="黑体" panose="02010609060101010101" pitchFamily="49" charset="-122"/>
                <a:cs typeface="Times New Roman" panose="02020603050405020304" pitchFamily="18" charset="0"/>
              </a:rPr>
              <a:t>……</a:t>
            </a:r>
            <a:r>
              <a:rPr lang="zh-CN" altLang="en-US" sz="2600" dirty="0">
                <a:latin typeface="Times New Roman" panose="02020603050405020304" pitchFamily="18" charset="0"/>
                <a:ea typeface="黑体" panose="02010609060101010101" pitchFamily="49" charset="-122"/>
                <a:cs typeface="Times New Roman" panose="02020603050405020304" pitchFamily="18" charset="0"/>
              </a:rPr>
              <a:t>一位英国棉纺主，从他在伦敦的经理人那里得到这样的信息：“无论你能生产多少平纹布，好的次的我们都要。”</a:t>
            </a:r>
            <a:r>
              <a:rPr lang="en-US" altLang="zh-CN" sz="2600" dirty="0">
                <a:latin typeface="黑体" panose="02010609060101010101" pitchFamily="49" charset="-122"/>
                <a:ea typeface="黑体" panose="02010609060101010101" pitchFamily="49" charset="-122"/>
                <a:cs typeface="Times New Roman" panose="02020603050405020304" pitchFamily="18" charset="0"/>
              </a:rPr>
              <a:t>……</a:t>
            </a:r>
            <a:endParaRPr lang="en-US" altLang="zh-CN" sz="2600" dirty="0">
              <a:latin typeface="黑体" panose="02010609060101010101" pitchFamily="49" charset="-122"/>
              <a:ea typeface="黑体" panose="02010609060101010101" pitchFamily="49" charset="-122"/>
              <a:cs typeface="Times New Roman" panose="02020603050405020304" pitchFamily="18" charset="0"/>
            </a:endParaRPr>
          </a:p>
          <a:p>
            <a:pPr>
              <a:lnSpc>
                <a:spcPct val="150000"/>
              </a:lnSpc>
            </a:pPr>
            <a:r>
              <a:rPr lang="zh-CN" altLang="en-US" sz="2600" dirty="0">
                <a:latin typeface="黑体" panose="02010609060101010101" pitchFamily="49" charset="-122"/>
                <a:ea typeface="黑体" panose="02010609060101010101" pitchFamily="49" charset="-122"/>
                <a:cs typeface="Times New Roman" panose="02020603050405020304" pitchFamily="18" charset="0"/>
              </a:rPr>
              <a:t>　　</a:t>
            </a:r>
            <a:r>
              <a:rPr lang="zh-CN" altLang="en-US" sz="2600" dirty="0">
                <a:latin typeface="Times New Roman" panose="02020603050405020304" pitchFamily="18" charset="0"/>
                <a:ea typeface="黑体" panose="02010609060101010101" pitchFamily="49" charset="-122"/>
                <a:cs typeface="Times New Roman" panose="02020603050405020304" pitchFamily="18" charset="0"/>
              </a:rPr>
              <a:t>市场上如黑洞般的迫切需求，首先出现在纺织业，因为这个行业的产品与普通人的生活最密切相关。</a:t>
            </a:r>
            <a:endParaRPr lang="en-US" altLang="zh-CN" sz="2600" dirty="0">
              <a:latin typeface="黑体" panose="02010609060101010101" pitchFamily="49" charset="-122"/>
              <a:ea typeface="黑体" panose="02010609060101010101" pitchFamily="49" charset="-122"/>
              <a:cs typeface="Times New Roman" panose="02020603050405020304" pitchFamily="18" charset="0"/>
            </a:endParaRPr>
          </a:p>
          <a:p>
            <a:pPr algn="r">
              <a:lnSpc>
                <a:spcPct val="150000"/>
              </a:lnSpc>
            </a:pPr>
            <a:r>
              <a:rPr lang="en-US" altLang="zh-CN" sz="2600"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600" dirty="0">
                <a:latin typeface="Times New Roman" panose="02020603050405020304" pitchFamily="18" charset="0"/>
                <a:ea typeface="黑体" panose="02010609060101010101" pitchFamily="49" charset="-122"/>
                <a:cs typeface="Times New Roman" panose="02020603050405020304" pitchFamily="18" charset="0"/>
              </a:rPr>
              <a:t>任学安、陈晋等著</a:t>
            </a:r>
            <a:r>
              <a:rPr lang="en-US" altLang="zh-CN" sz="2600"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600" dirty="0">
                <a:latin typeface="Times New Roman" panose="02020603050405020304" pitchFamily="18" charset="0"/>
                <a:ea typeface="黑体" panose="02010609060101010101" pitchFamily="49" charset="-122"/>
                <a:cs typeface="Times New Roman" panose="02020603050405020304" pitchFamily="18" charset="0"/>
              </a:rPr>
              <a:t>大国崛起</a:t>
            </a:r>
            <a:r>
              <a:rPr lang="en-US" altLang="zh-CN" sz="2600" dirty="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600"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8" name="矩形 7"/>
          <p:cNvSpPr/>
          <p:nvPr/>
        </p:nvSpPr>
        <p:spPr>
          <a:xfrm>
            <a:off x="354472" y="5004108"/>
            <a:ext cx="11483055" cy="1216743"/>
          </a:xfrm>
          <a:prstGeom prst="rect">
            <a:avLst/>
          </a:prstGeom>
          <a:ln w="38100">
            <a:noFill/>
          </a:ln>
        </p:spPr>
        <p:txBody>
          <a:bodyPr wrap="square">
            <a:spAutoFit/>
          </a:bodyPr>
          <a:lstStyle/>
          <a:p>
            <a:pPr algn="just">
              <a:lnSpc>
                <a:spcPct val="150000"/>
              </a:lnSpc>
            </a:pPr>
            <a:r>
              <a:rPr sz="2600" kern="100" dirty="0" smtClean="0">
                <a:latin typeface="Times New Roman" panose="02020603050405020304" pitchFamily="18" charset="0"/>
                <a:cs typeface="Times New Roman" panose="02020603050405020304" pitchFamily="18" charset="0"/>
              </a:rPr>
              <a:t>（</a:t>
            </a:r>
            <a:r>
              <a:rPr lang="en-US" sz="2600" kern="100" dirty="0">
                <a:latin typeface="Times New Roman" panose="02020603050405020304" pitchFamily="18" charset="0"/>
                <a:cs typeface="Times New Roman" panose="02020603050405020304" pitchFamily="18" charset="0"/>
              </a:rPr>
              <a:t>5</a:t>
            </a:r>
            <a:r>
              <a:rPr sz="2600" kern="100" dirty="0">
                <a:latin typeface="Times New Roman" panose="02020603050405020304" pitchFamily="18" charset="0"/>
                <a:cs typeface="Times New Roman" panose="02020603050405020304" pitchFamily="18" charset="0"/>
              </a:rPr>
              <a:t>）</a:t>
            </a:r>
            <a:r>
              <a:rPr lang="zh-CN" altLang="en-US" sz="2600" kern="100" dirty="0">
                <a:latin typeface="Times New Roman" panose="02020603050405020304" pitchFamily="18" charset="0"/>
                <a:ea typeface="黑体" panose="02010609060101010101" pitchFamily="49" charset="-122"/>
                <a:cs typeface="Times New Roman" panose="02020603050405020304" pitchFamily="18" charset="0"/>
              </a:rPr>
              <a:t>英国拥有广阔的海外殖民地，国内外市场不断扩大，为工业革命提供了</a:t>
            </a:r>
            <a:r>
              <a:rPr lang="zh-CN" altLang="en-US" sz="2600"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市场基础</a:t>
            </a:r>
            <a:r>
              <a:rPr lang="zh-CN" altLang="en-US" sz="2600" kern="100" dirty="0">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600" kern="100" dirty="0">
              <a:latin typeface="Times New Roman" panose="02020603050405020304" pitchFamily="18" charset="0"/>
              <a:ea typeface="黑体" panose="02010609060101010101" pitchFamily="49" charset="-122"/>
              <a:cs typeface="Times New Roman" panose="02020603050405020304" pitchFamily="18" charset="0"/>
            </a:endParaRPr>
          </a:p>
        </p:txBody>
      </p:sp>
      <p:pic>
        <p:nvPicPr>
          <p:cNvPr id="2" name="图片 1"/>
          <p:cNvPicPr>
            <a:picLocks noChangeAspect="1"/>
          </p:cNvPicPr>
          <p:nvPr>
            <p:custDataLst>
              <p:tags r:id="rId1"/>
            </p:custDataLst>
          </p:nvPr>
        </p:nvPicPr>
        <p:blipFill>
          <a:blip r:embed="rId2"/>
          <a:stretch>
            <a:fillRect/>
          </a:stretch>
        </p:blipFill>
        <p:spPr>
          <a:xfrm>
            <a:off x="4895850" y="6468110"/>
            <a:ext cx="7296150" cy="35242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ppt_y</p:attrName>
                                        </p:attrNameLst>
                                      </p:cBhvr>
                                      <p:tavLst>
                                        <p:tav tm="0">
                                          <p:val>
                                            <p:strVal val="#ppt_y+#ppt_h*1.125000"/>
                                          </p:val>
                                        </p:tav>
                                        <p:tav tm="100000">
                                          <p:val>
                                            <p:strVal val="#ppt_y"/>
                                          </p:val>
                                        </p:tav>
                                      </p:tavLst>
                                    </p:anim>
                                    <p:animEffect transition="in" filter="wipe(up)">
                                      <p:cBhvr>
                                        <p:cTn id="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a:blip r:embed="rId1"/>
          <a:stretch>
            <a:fillRect/>
          </a:stretch>
        </p:blipFill>
        <p:spPr>
          <a:xfrm>
            <a:off x="8382825" y="3374625"/>
            <a:ext cx="3593910" cy="3060019"/>
          </a:xfrm>
          <a:prstGeom prst="rect">
            <a:avLst/>
          </a:prstGeom>
        </p:spPr>
      </p:pic>
      <p:sp>
        <p:nvSpPr>
          <p:cNvPr id="4" name="标题 1"/>
          <p:cNvSpPr>
            <a:spLocks noGrp="1"/>
          </p:cNvSpPr>
          <p:nvPr>
            <p:ph type="title" idx="4294967295"/>
          </p:nvPr>
        </p:nvSpPr>
        <p:spPr>
          <a:xfrm>
            <a:off x="3585063" y="106680"/>
            <a:ext cx="6162675" cy="719138"/>
          </a:xfrm>
          <a:prstGeom prst="rect">
            <a:avLst/>
          </a:prstGeom>
        </p:spPr>
        <p:txBody>
          <a:bodyPr>
            <a:noAutofit/>
          </a:bodyPr>
          <a:lstStyle/>
          <a:p>
            <a:r>
              <a:rPr lang="zh-CN" altLang="en-US" sz="3200" b="1" dirty="0">
                <a:solidFill>
                  <a:schemeClr val="bg2">
                    <a:lumMod val="25000"/>
                  </a:schemeClr>
                </a:solidFill>
                <a:latin typeface="黑体" panose="02010609060101010101" pitchFamily="49" charset="-122"/>
                <a:ea typeface="黑体" panose="02010609060101010101" pitchFamily="49" charset="-122"/>
                <a:cs typeface="Times New Roman" panose="02020603050405020304" pitchFamily="18" charset="0"/>
              </a:rPr>
              <a:t>二、第一次工业革命的进程</a:t>
            </a:r>
            <a:endParaRPr lang="zh-CN" altLang="en-US" sz="3200" b="1" dirty="0">
              <a:solidFill>
                <a:schemeClr val="bg2">
                  <a:lumMod val="25000"/>
                </a:schemeClr>
              </a:solidFill>
              <a:latin typeface="黑体" panose="02010609060101010101" pitchFamily="49" charset="-122"/>
              <a:ea typeface="黑体" panose="02010609060101010101" pitchFamily="49" charset="-122"/>
              <a:cs typeface="Times New Roman" panose="02020603050405020304" pitchFamily="18" charset="0"/>
            </a:endParaRPr>
          </a:p>
        </p:txBody>
      </p:sp>
      <p:sp>
        <p:nvSpPr>
          <p:cNvPr id="27" name="文本框 26"/>
          <p:cNvSpPr txBox="1"/>
          <p:nvPr/>
        </p:nvSpPr>
        <p:spPr>
          <a:xfrm>
            <a:off x="641516" y="4175329"/>
            <a:ext cx="911137" cy="492443"/>
          </a:xfrm>
          <a:prstGeom prst="rect">
            <a:avLst/>
          </a:prstGeom>
          <a:noFill/>
          <a:ln w="38100">
            <a:noFill/>
          </a:ln>
        </p:spPr>
        <p:txBody>
          <a:bodyPr wrap="square" rtlCol="0">
            <a:spAutoFit/>
          </a:bodyPr>
          <a:lstStyle/>
          <a:p>
            <a:r>
              <a:rPr lang="zh-CN" altLang="en-US" sz="2600" dirty="0">
                <a:latin typeface="黑体" panose="02010609060101010101" pitchFamily="49" charset="-122"/>
                <a:ea typeface="黑体" panose="02010609060101010101" pitchFamily="49" charset="-122"/>
              </a:rPr>
              <a:t>纺纱</a:t>
            </a:r>
            <a:endParaRPr lang="en-US" altLang="zh-CN" sz="2600" dirty="0">
              <a:latin typeface="黑体" panose="02010609060101010101" pitchFamily="49" charset="-122"/>
              <a:ea typeface="黑体" panose="02010609060101010101" pitchFamily="49" charset="-122"/>
            </a:endParaRPr>
          </a:p>
        </p:txBody>
      </p:sp>
      <p:sp>
        <p:nvSpPr>
          <p:cNvPr id="29" name="圆角矩形 7"/>
          <p:cNvSpPr/>
          <p:nvPr/>
        </p:nvSpPr>
        <p:spPr>
          <a:xfrm>
            <a:off x="766630" y="2049619"/>
            <a:ext cx="1947995" cy="782515"/>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rgbClr val="FF0000"/>
                </a:solidFill>
                <a:latin typeface="黑体" panose="02010609060101010101" pitchFamily="49" charset="-122"/>
                <a:ea typeface="黑体" panose="02010609060101010101" pitchFamily="49" charset="-122"/>
              </a:rPr>
              <a:t>棉纺织业</a:t>
            </a:r>
            <a:endParaRPr lang="zh-CN" altLang="en-US" sz="2800" dirty="0">
              <a:solidFill>
                <a:srgbClr val="FF0000"/>
              </a:solidFill>
              <a:latin typeface="黑体" panose="02010609060101010101" pitchFamily="49" charset="-122"/>
              <a:ea typeface="黑体" panose="02010609060101010101" pitchFamily="49" charset="-122"/>
            </a:endParaRPr>
          </a:p>
        </p:txBody>
      </p:sp>
      <p:sp>
        <p:nvSpPr>
          <p:cNvPr id="31" name="Text Box 11"/>
          <p:cNvSpPr txBox="1">
            <a:spLocks noChangeArrowheads="1"/>
          </p:cNvSpPr>
          <p:nvPr/>
        </p:nvSpPr>
        <p:spPr bwMode="auto">
          <a:xfrm>
            <a:off x="2332604" y="3210396"/>
            <a:ext cx="6908112" cy="492443"/>
          </a:xfrm>
          <a:prstGeom prst="rect">
            <a:avLst/>
          </a:prstGeom>
          <a:noFill/>
          <a:ln w="9525">
            <a:noFill/>
            <a:miter lim="800000"/>
          </a:ln>
        </p:spPr>
        <p:txBody>
          <a:bodyPr wrap="square">
            <a:spAutoFit/>
          </a:bodyPr>
          <a:lstStyle/>
          <a:p>
            <a:r>
              <a:rPr kumimoji="1" lang="en-US" altLang="zh-CN" sz="2600" noProof="1">
                <a:latin typeface="Times New Roman" panose="02020603050405020304" pitchFamily="18" charset="0"/>
                <a:ea typeface="黑体" panose="02010609060101010101" pitchFamily="49" charset="-122"/>
                <a:cs typeface="Times New Roman" panose="02020603050405020304" pitchFamily="18" charset="0"/>
              </a:rPr>
              <a:t>1733</a:t>
            </a:r>
            <a:r>
              <a:rPr kumimoji="1" lang="zh-CN" altLang="en-US" sz="2600" noProof="1">
                <a:latin typeface="Times New Roman" panose="02020603050405020304" pitchFamily="18" charset="0"/>
                <a:ea typeface="黑体" panose="02010609060101010101" pitchFamily="49" charset="-122"/>
                <a:cs typeface="Times New Roman" panose="02020603050405020304" pitchFamily="18" charset="0"/>
              </a:rPr>
              <a:t>年，</a:t>
            </a:r>
            <a:r>
              <a:rPr kumimoji="1" lang="zh-CN" altLang="en-US" sz="2600" noProof="1">
                <a:solidFill>
                  <a:srgbClr val="C00000"/>
                </a:solidFill>
                <a:latin typeface="Times New Roman" panose="02020603050405020304" pitchFamily="18" charset="0"/>
                <a:ea typeface="黑体" panose="02010609060101010101" pitchFamily="49" charset="-122"/>
                <a:cs typeface="Times New Roman" panose="02020603050405020304" pitchFamily="18" charset="0"/>
              </a:rPr>
              <a:t>凯伊</a:t>
            </a:r>
            <a:r>
              <a:rPr kumimoji="1" lang="zh-CN" altLang="en-US" sz="2600" noProof="1">
                <a:latin typeface="Times New Roman" panose="02020603050405020304" pitchFamily="18" charset="0"/>
                <a:ea typeface="黑体" panose="02010609060101010101" pitchFamily="49" charset="-122"/>
                <a:cs typeface="Times New Roman" panose="02020603050405020304" pitchFamily="18" charset="0"/>
              </a:rPr>
              <a:t>发明了飞梭，提高了织布速度。</a:t>
            </a:r>
            <a:endParaRPr kumimoji="1" lang="zh-CN" altLang="en-US" sz="2600" noProof="1">
              <a:latin typeface="Times New Roman" panose="02020603050405020304" pitchFamily="18" charset="0"/>
              <a:ea typeface="黑体" panose="02010609060101010101" pitchFamily="49" charset="-122"/>
              <a:cs typeface="Times New Roman" panose="02020603050405020304" pitchFamily="18" charset="0"/>
            </a:endParaRPr>
          </a:p>
        </p:txBody>
      </p:sp>
      <p:sp>
        <p:nvSpPr>
          <p:cNvPr id="32" name="右箭头 14"/>
          <p:cNvSpPr/>
          <p:nvPr/>
        </p:nvSpPr>
        <p:spPr>
          <a:xfrm>
            <a:off x="1489069" y="4382276"/>
            <a:ext cx="911137" cy="196354"/>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黑体" panose="02010609060101010101" pitchFamily="49" charset="-122"/>
            </a:endParaRPr>
          </a:p>
        </p:txBody>
      </p:sp>
      <p:sp>
        <p:nvSpPr>
          <p:cNvPr id="33" name="右箭头 15"/>
          <p:cNvSpPr/>
          <p:nvPr/>
        </p:nvSpPr>
        <p:spPr>
          <a:xfrm>
            <a:off x="1489069" y="3374625"/>
            <a:ext cx="911137" cy="196355"/>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黑体" panose="02010609060101010101" pitchFamily="49" charset="-122"/>
            </a:endParaRPr>
          </a:p>
        </p:txBody>
      </p:sp>
      <p:sp>
        <p:nvSpPr>
          <p:cNvPr id="35" name="矩形 34"/>
          <p:cNvSpPr/>
          <p:nvPr/>
        </p:nvSpPr>
        <p:spPr>
          <a:xfrm>
            <a:off x="2335863" y="4103788"/>
            <a:ext cx="6503337" cy="1216743"/>
          </a:xfrm>
          <a:prstGeom prst="rect">
            <a:avLst/>
          </a:prstGeom>
        </p:spPr>
        <p:txBody>
          <a:bodyPr wrap="square">
            <a:spAutoFit/>
          </a:bodyPr>
          <a:lstStyle/>
          <a:p>
            <a:pPr>
              <a:lnSpc>
                <a:spcPct val="150000"/>
              </a:lnSpc>
            </a:pPr>
            <a:r>
              <a:rPr kumimoji="1" lang="en-US" altLang="zh-CN" sz="2600" noProof="1">
                <a:latin typeface="Times New Roman" panose="02020603050405020304" pitchFamily="18" charset="0"/>
                <a:ea typeface="黑体" panose="02010609060101010101" pitchFamily="49" charset="-122"/>
                <a:cs typeface="Times New Roman" panose="02020603050405020304" pitchFamily="18" charset="0"/>
              </a:rPr>
              <a:t>1765</a:t>
            </a:r>
            <a:r>
              <a:rPr kumimoji="1" lang="zh-CN" altLang="en-US" sz="2600" noProof="1">
                <a:latin typeface="Times New Roman" panose="02020603050405020304" pitchFamily="18" charset="0"/>
                <a:ea typeface="黑体" panose="02010609060101010101" pitchFamily="49" charset="-122"/>
                <a:cs typeface="Times New Roman" panose="02020603050405020304" pitchFamily="18" charset="0"/>
              </a:rPr>
              <a:t>年，</a:t>
            </a:r>
            <a:r>
              <a:rPr kumimoji="1" lang="zh-CN" altLang="en-US" sz="2600" noProof="1">
                <a:solidFill>
                  <a:srgbClr val="C00000"/>
                </a:solidFill>
                <a:latin typeface="Times New Roman" panose="02020603050405020304" pitchFamily="18" charset="0"/>
                <a:ea typeface="黑体" panose="02010609060101010101" pitchFamily="49" charset="-122"/>
                <a:cs typeface="Times New Roman" panose="02020603050405020304" pitchFamily="18" charset="0"/>
              </a:rPr>
              <a:t>哈格里夫斯</a:t>
            </a:r>
            <a:r>
              <a:rPr kumimoji="1" lang="zh-CN" altLang="en-US" sz="2600" noProof="1">
                <a:latin typeface="Times New Roman" panose="02020603050405020304" pitchFamily="18" charset="0"/>
                <a:ea typeface="黑体" panose="02010609060101010101" pitchFamily="49" charset="-122"/>
                <a:cs typeface="Times New Roman" panose="02020603050405020304" pitchFamily="18" charset="0"/>
              </a:rPr>
              <a:t>发明了纺纱机，将它命名为“珍妮机”。</a:t>
            </a:r>
            <a:endParaRPr kumimoji="1" lang="zh-CN" altLang="en-US" sz="2600" noProof="1">
              <a:latin typeface="Times New Roman" panose="02020603050405020304" pitchFamily="18" charset="0"/>
              <a:ea typeface="黑体" panose="02010609060101010101" pitchFamily="49" charset="-122"/>
              <a:cs typeface="Times New Roman" panose="02020603050405020304" pitchFamily="18" charset="0"/>
            </a:endParaRPr>
          </a:p>
        </p:txBody>
      </p:sp>
      <p:sp>
        <p:nvSpPr>
          <p:cNvPr id="36" name="文本框 35"/>
          <p:cNvSpPr txBox="1">
            <a:spLocks noChangeArrowheads="1"/>
          </p:cNvSpPr>
          <p:nvPr/>
        </p:nvSpPr>
        <p:spPr bwMode="auto">
          <a:xfrm>
            <a:off x="2505825" y="5536962"/>
            <a:ext cx="4350820" cy="544830"/>
          </a:xfrm>
          <a:prstGeom prst="roundRect">
            <a:avLst/>
          </a:prstGeom>
          <a:solidFill>
            <a:srgbClr val="108B96"/>
          </a:solidFill>
          <a:ln w="9525">
            <a:noFill/>
            <a:miter lim="800000"/>
          </a:ln>
        </p:spPr>
        <p:txBody>
          <a:bodyPr wrap="square">
            <a:spAutoFit/>
          </a:bodyPr>
          <a:lstStyle>
            <a:lvl1pPr eaLnBrk="0" hangingPunct="0">
              <a:defRPr sz="3600" b="1">
                <a:solidFill>
                  <a:srgbClr val="990033"/>
                </a:solidFill>
                <a:latin typeface="Arial" panose="020B0604020202020204" pitchFamily="34" charset="0"/>
                <a:ea typeface="微软雅黑" panose="020B0503020204020204" pitchFamily="34" charset="-122"/>
              </a:defRPr>
            </a:lvl1pPr>
            <a:lvl2pPr marL="742950" indent="-285750" eaLnBrk="0" hangingPunct="0">
              <a:defRPr sz="3600" b="1">
                <a:solidFill>
                  <a:srgbClr val="990033"/>
                </a:solidFill>
                <a:latin typeface="Arial" panose="020B0604020202020204" pitchFamily="34" charset="0"/>
                <a:ea typeface="微软雅黑" panose="020B0503020204020204" pitchFamily="34" charset="-122"/>
              </a:defRPr>
            </a:lvl2pPr>
            <a:lvl3pPr marL="1143000" indent="-228600" eaLnBrk="0" hangingPunct="0">
              <a:defRPr sz="3600" b="1">
                <a:solidFill>
                  <a:srgbClr val="990033"/>
                </a:solidFill>
                <a:latin typeface="Arial" panose="020B0604020202020204" pitchFamily="34" charset="0"/>
                <a:ea typeface="微软雅黑" panose="020B0503020204020204" pitchFamily="34" charset="-122"/>
              </a:defRPr>
            </a:lvl3pPr>
            <a:lvl4pPr marL="1600200" indent="-228600" eaLnBrk="0" hangingPunct="0">
              <a:defRPr sz="3600" b="1">
                <a:solidFill>
                  <a:srgbClr val="990033"/>
                </a:solidFill>
                <a:latin typeface="Arial" panose="020B0604020202020204" pitchFamily="34" charset="0"/>
                <a:ea typeface="微软雅黑" panose="020B0503020204020204" pitchFamily="34" charset="-122"/>
              </a:defRPr>
            </a:lvl4pPr>
            <a:lvl5pPr marL="2057400" indent="-228600" eaLnBrk="0" hangingPunct="0">
              <a:defRPr sz="3600" b="1">
                <a:solidFill>
                  <a:srgbClr val="990033"/>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sz="3600" b="1">
                <a:solidFill>
                  <a:srgbClr val="990033"/>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sz="3600" b="1">
                <a:solidFill>
                  <a:srgbClr val="990033"/>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sz="3600" b="1">
                <a:solidFill>
                  <a:srgbClr val="990033"/>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sz="3600" b="1">
                <a:solidFill>
                  <a:srgbClr val="990033"/>
                </a:solidFill>
                <a:latin typeface="Arial" panose="020B0604020202020204" pitchFamily="34" charset="0"/>
                <a:ea typeface="微软雅黑" panose="020B0503020204020204" pitchFamily="34" charset="-122"/>
              </a:defRPr>
            </a:lvl9pPr>
          </a:lstStyle>
          <a:p>
            <a:pPr algn="ctr" eaLnBrk="1" hangingPunct="1"/>
            <a:r>
              <a:rPr lang="zh-CN" altLang="en-US" sz="2600" b="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标志着工业革命的开始</a:t>
            </a:r>
            <a:endParaRPr lang="zh-CN" altLang="en-US" sz="2600" b="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39" name="文本框 38"/>
          <p:cNvSpPr txBox="1"/>
          <p:nvPr/>
        </p:nvSpPr>
        <p:spPr>
          <a:xfrm>
            <a:off x="7796373" y="6003757"/>
            <a:ext cx="4496885" cy="430887"/>
          </a:xfrm>
          <a:prstGeom prst="rect">
            <a:avLst/>
          </a:prstGeom>
          <a:noFill/>
        </p:spPr>
        <p:txBody>
          <a:bodyPr wrap="square" rtlCol="0">
            <a:spAutoFit/>
          </a:bodyPr>
          <a:lstStyle/>
          <a:p>
            <a:pPr algn="ctr"/>
            <a:r>
              <a:rPr lang="en-US" altLang="zh-CN" sz="22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en-US" sz="2200" b="1" dirty="0">
                <a:latin typeface="Times New Roman" panose="02020603050405020304" pitchFamily="18" charset="0"/>
                <a:ea typeface="仿宋" panose="02010609060101010101" pitchFamily="49" charset="-122"/>
                <a:cs typeface="Times New Roman" panose="02020603050405020304" pitchFamily="18" charset="0"/>
              </a:rPr>
              <a:t>哈格里夫斯发明的纺纱机</a:t>
            </a:r>
            <a:endParaRPr lang="zh-CN" altLang="en-US" sz="2200" b="1" dirty="0">
              <a:latin typeface="Times New Roman" panose="02020603050405020304" pitchFamily="18" charset="0"/>
              <a:ea typeface="仿宋" panose="02010609060101010101" pitchFamily="49" charset="-122"/>
              <a:cs typeface="Times New Roman" panose="02020603050405020304" pitchFamily="18" charset="0"/>
            </a:endParaRPr>
          </a:p>
        </p:txBody>
      </p:sp>
      <p:sp>
        <p:nvSpPr>
          <p:cNvPr id="40" name="标题 1"/>
          <p:cNvSpPr txBox="1"/>
          <p:nvPr/>
        </p:nvSpPr>
        <p:spPr>
          <a:xfrm>
            <a:off x="750725" y="1152823"/>
            <a:ext cx="6303391" cy="531259"/>
          </a:xfrm>
          <a:prstGeom prst="rect">
            <a:avLst/>
          </a:prstGeom>
          <a:ln>
            <a:noFill/>
          </a:ln>
        </p:spPr>
        <p:txBody>
          <a:bodyPr vert="horz" lIns="91440" tIns="45720" rIns="91440" bIns="45720" rtlCol="0" anchor="b">
            <a:normAutofit/>
          </a:bodyPr>
          <a:lstStyle>
            <a:defPPr>
              <a:defRPr lang="zh-CN"/>
            </a:defPPr>
            <a:lvl1pPr>
              <a:lnSpc>
                <a:spcPct val="100000"/>
              </a:lnSpc>
              <a:spcBef>
                <a:spcPct val="0"/>
              </a:spcBef>
              <a:buNone/>
              <a:defRPr sz="2800" b="1">
                <a:solidFill>
                  <a:srgbClr val="C0444D"/>
                </a:solidFill>
                <a:latin typeface="Times New Roman" panose="02020603050405020304" pitchFamily="18" charset="0"/>
                <a:ea typeface="微软雅黑" panose="020B0503020204020204" pitchFamily="34" charset="-122"/>
                <a:cs typeface="Times New Roman" panose="02020603050405020304" pitchFamily="18" charset="0"/>
              </a:defRPr>
            </a:lvl1pPr>
          </a:lstStyle>
          <a:p>
            <a:r>
              <a:rPr lang="zh-CN" altLang="en-US" dirty="0">
                <a:solidFill>
                  <a:srgbClr val="FF0000"/>
                </a:solidFill>
                <a:latin typeface="黑体" panose="02010609060101010101" pitchFamily="49" charset="-122"/>
                <a:ea typeface="黑体" panose="02010609060101010101" pitchFamily="49" charset="-122"/>
              </a:rPr>
              <a:t>（一）纺织技术的革新</a:t>
            </a:r>
            <a:endParaRPr lang="zh-CN" altLang="en-US" dirty="0">
              <a:solidFill>
                <a:srgbClr val="FF0000"/>
              </a:solidFill>
              <a:latin typeface="黑体" panose="02010609060101010101" pitchFamily="49" charset="-122"/>
              <a:ea typeface="黑体" panose="02010609060101010101" pitchFamily="49" charset="-122"/>
            </a:endParaRPr>
          </a:p>
        </p:txBody>
      </p:sp>
      <p:sp>
        <p:nvSpPr>
          <p:cNvPr id="42" name="文本框 41"/>
          <p:cNvSpPr txBox="1"/>
          <p:nvPr/>
        </p:nvSpPr>
        <p:spPr>
          <a:xfrm>
            <a:off x="641205" y="3210395"/>
            <a:ext cx="1159960" cy="492443"/>
          </a:xfrm>
          <a:prstGeom prst="rect">
            <a:avLst/>
          </a:prstGeom>
          <a:noFill/>
        </p:spPr>
        <p:txBody>
          <a:bodyPr wrap="square">
            <a:spAutoFit/>
          </a:bodyPr>
          <a:lstStyle/>
          <a:p>
            <a:r>
              <a:rPr lang="zh-CN" altLang="en-US" sz="2600" dirty="0">
                <a:latin typeface="黑体" panose="02010609060101010101" pitchFamily="49" charset="-122"/>
                <a:ea typeface="黑体" panose="02010609060101010101" pitchFamily="49" charset="-122"/>
              </a:rPr>
              <a:t>织布</a:t>
            </a:r>
            <a:endParaRPr lang="zh-CN" altLang="en-US" sz="2600" dirty="0">
              <a:latin typeface="黑体" panose="02010609060101010101" pitchFamily="49" charset="-122"/>
              <a:ea typeface="黑体" panose="02010609060101010101" pitchFamily="49" charset="-122"/>
            </a:endParaRPr>
          </a:p>
        </p:txBody>
      </p:sp>
      <p:pic>
        <p:nvPicPr>
          <p:cNvPr id="3" name="图片 2"/>
          <p:cNvPicPr>
            <a:picLocks noChangeAspect="1"/>
          </p:cNvPicPr>
          <p:nvPr>
            <p:custDataLst>
              <p:tags r:id="rId2"/>
            </p:custDataLst>
          </p:nvPr>
        </p:nvPicPr>
        <p:blipFill>
          <a:blip r:embed="rId3"/>
          <a:stretch>
            <a:fillRect/>
          </a:stretch>
        </p:blipFill>
        <p:spPr>
          <a:xfrm>
            <a:off x="4895850" y="6468110"/>
            <a:ext cx="7296150" cy="35242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p:tgtEl>
                                          <p:spTgt spid="29"/>
                                        </p:tgtEl>
                                        <p:attrNameLst>
                                          <p:attrName>ppt_y</p:attrName>
                                        </p:attrNameLst>
                                      </p:cBhvr>
                                      <p:tavLst>
                                        <p:tav tm="0">
                                          <p:val>
                                            <p:strVal val="#ppt_y+#ppt_h*1.125000"/>
                                          </p:val>
                                        </p:tav>
                                        <p:tav tm="100000">
                                          <p:val>
                                            <p:strVal val="#ppt_y"/>
                                          </p:val>
                                        </p:tav>
                                      </p:tavLst>
                                    </p:anim>
                                    <p:animEffect transition="in" filter="wipe(up)">
                                      <p:cBhvr>
                                        <p:cTn id="8" dur="500"/>
                                        <p:tgtEl>
                                          <p:spTgt spid="29"/>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42"/>
                                        </p:tgtEl>
                                        <p:attrNameLst>
                                          <p:attrName>style.visibility</p:attrName>
                                        </p:attrNameLst>
                                      </p:cBhvr>
                                      <p:to>
                                        <p:strVal val="visible"/>
                                      </p:to>
                                    </p:set>
                                    <p:anim calcmode="lin" valueType="num">
                                      <p:cBhvr additive="base">
                                        <p:cTn id="13" dur="500"/>
                                        <p:tgtEl>
                                          <p:spTgt spid="42"/>
                                        </p:tgtEl>
                                        <p:attrNameLst>
                                          <p:attrName>ppt_y</p:attrName>
                                        </p:attrNameLst>
                                      </p:cBhvr>
                                      <p:tavLst>
                                        <p:tav tm="0">
                                          <p:val>
                                            <p:strVal val="#ppt_y+#ppt_h*1.125000"/>
                                          </p:val>
                                        </p:tav>
                                        <p:tav tm="100000">
                                          <p:val>
                                            <p:strVal val="#ppt_y"/>
                                          </p:val>
                                        </p:tav>
                                      </p:tavLst>
                                    </p:anim>
                                    <p:animEffect transition="in" filter="wipe(up)">
                                      <p:cBhvr>
                                        <p:cTn id="14" dur="500"/>
                                        <p:tgtEl>
                                          <p:spTgt spid="42"/>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par>
                                <p:cTn id="21" presetID="12" presetClass="entr" presetSubtype="4" fill="hold" grpId="0" nodeType="withEffect">
                                  <p:stCondLst>
                                    <p:cond delay="0"/>
                                  </p:stCondLst>
                                  <p:childTnLst>
                                    <p:set>
                                      <p:cBhvr>
                                        <p:cTn id="22" dur="1" fill="hold">
                                          <p:stCondLst>
                                            <p:cond delay="0"/>
                                          </p:stCondLst>
                                        </p:cTn>
                                        <p:tgtEl>
                                          <p:spTgt spid="31"/>
                                        </p:tgtEl>
                                        <p:attrNameLst>
                                          <p:attrName>style.visibility</p:attrName>
                                        </p:attrNameLst>
                                      </p:cBhvr>
                                      <p:to>
                                        <p:strVal val="visible"/>
                                      </p:to>
                                    </p:set>
                                    <p:anim calcmode="lin" valueType="num">
                                      <p:cBhvr additive="base">
                                        <p:cTn id="23" dur="500"/>
                                        <p:tgtEl>
                                          <p:spTgt spid="31"/>
                                        </p:tgtEl>
                                        <p:attrNameLst>
                                          <p:attrName>ppt_y</p:attrName>
                                        </p:attrNameLst>
                                      </p:cBhvr>
                                      <p:tavLst>
                                        <p:tav tm="0">
                                          <p:val>
                                            <p:strVal val="#ppt_y+#ppt_h*1.125000"/>
                                          </p:val>
                                        </p:tav>
                                        <p:tav tm="100000">
                                          <p:val>
                                            <p:strVal val="#ppt_y"/>
                                          </p:val>
                                        </p:tav>
                                      </p:tavLst>
                                    </p:anim>
                                    <p:animEffect transition="in" filter="wipe(up)">
                                      <p:cBhvr>
                                        <p:cTn id="24" dur="500"/>
                                        <p:tgtEl>
                                          <p:spTgt spid="31"/>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4" fill="hold" grpId="0" nodeType="clickEffect">
                                  <p:stCondLst>
                                    <p:cond delay="0"/>
                                  </p:stCondLst>
                                  <p:childTnLst>
                                    <p:set>
                                      <p:cBhvr>
                                        <p:cTn id="28" dur="1" fill="hold">
                                          <p:stCondLst>
                                            <p:cond delay="0"/>
                                          </p:stCondLst>
                                        </p:cTn>
                                        <p:tgtEl>
                                          <p:spTgt spid="27"/>
                                        </p:tgtEl>
                                        <p:attrNameLst>
                                          <p:attrName>style.visibility</p:attrName>
                                        </p:attrNameLst>
                                      </p:cBhvr>
                                      <p:to>
                                        <p:strVal val="visible"/>
                                      </p:to>
                                    </p:set>
                                    <p:anim calcmode="lin" valueType="num">
                                      <p:cBhvr additive="base">
                                        <p:cTn id="29" dur="500"/>
                                        <p:tgtEl>
                                          <p:spTgt spid="27"/>
                                        </p:tgtEl>
                                        <p:attrNameLst>
                                          <p:attrName>ppt_y</p:attrName>
                                        </p:attrNameLst>
                                      </p:cBhvr>
                                      <p:tavLst>
                                        <p:tav tm="0">
                                          <p:val>
                                            <p:strVal val="#ppt_y+#ppt_h*1.125000"/>
                                          </p:val>
                                        </p:tav>
                                        <p:tav tm="100000">
                                          <p:val>
                                            <p:strVal val="#ppt_y"/>
                                          </p:val>
                                        </p:tav>
                                      </p:tavLst>
                                    </p:anim>
                                    <p:animEffect transition="in" filter="wipe(up)">
                                      <p:cBhvr>
                                        <p:cTn id="30" dur="500"/>
                                        <p:tgtEl>
                                          <p:spTgt spid="27"/>
                                        </p:tgtEl>
                                      </p:cBhvr>
                                    </p:animEffect>
                                  </p:childTnLst>
                                </p:cTn>
                              </p:par>
                            </p:childTnLst>
                          </p:cTn>
                        </p:par>
                      </p:childTnLst>
                    </p:cTn>
                  </p:par>
                  <p:par>
                    <p:cTn id="31" fill="hold">
                      <p:stCondLst>
                        <p:cond delay="indefinite"/>
                      </p:stCondLst>
                      <p:childTnLst>
                        <p:par>
                          <p:cTn id="32" fill="hold">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500"/>
                                        <p:tgtEl>
                                          <p:spTgt spid="32"/>
                                        </p:tgtEl>
                                        <p:attrNameLst>
                                          <p:attrName>ppt_y</p:attrName>
                                        </p:attrNameLst>
                                      </p:cBhvr>
                                      <p:tavLst>
                                        <p:tav tm="0">
                                          <p:val>
                                            <p:strVal val="#ppt_y+#ppt_h*1.125000"/>
                                          </p:val>
                                        </p:tav>
                                        <p:tav tm="100000">
                                          <p:val>
                                            <p:strVal val="#ppt_y"/>
                                          </p:val>
                                        </p:tav>
                                      </p:tavLst>
                                    </p:anim>
                                    <p:animEffect transition="in" filter="wipe(up)">
                                      <p:cBhvr>
                                        <p:cTn id="36" dur="500"/>
                                        <p:tgtEl>
                                          <p:spTgt spid="32"/>
                                        </p:tgtEl>
                                      </p:cBhvr>
                                    </p:animEffect>
                                  </p:childTnLst>
                                </p:cTn>
                              </p:par>
                              <p:par>
                                <p:cTn id="37" presetID="12" presetClass="entr" presetSubtype="4" fill="hold" grpId="0" nodeType="withEffect">
                                  <p:stCondLst>
                                    <p:cond delay="0"/>
                                  </p:stCondLst>
                                  <p:childTnLst>
                                    <p:set>
                                      <p:cBhvr>
                                        <p:cTn id="38" dur="1" fill="hold">
                                          <p:stCondLst>
                                            <p:cond delay="0"/>
                                          </p:stCondLst>
                                        </p:cTn>
                                        <p:tgtEl>
                                          <p:spTgt spid="35"/>
                                        </p:tgtEl>
                                        <p:attrNameLst>
                                          <p:attrName>style.visibility</p:attrName>
                                        </p:attrNameLst>
                                      </p:cBhvr>
                                      <p:to>
                                        <p:strVal val="visible"/>
                                      </p:to>
                                    </p:set>
                                    <p:anim calcmode="lin" valueType="num">
                                      <p:cBhvr additive="base">
                                        <p:cTn id="39" dur="500"/>
                                        <p:tgtEl>
                                          <p:spTgt spid="35"/>
                                        </p:tgtEl>
                                        <p:attrNameLst>
                                          <p:attrName>ppt_y</p:attrName>
                                        </p:attrNameLst>
                                      </p:cBhvr>
                                      <p:tavLst>
                                        <p:tav tm="0">
                                          <p:val>
                                            <p:strVal val="#ppt_y+#ppt_h*1.125000"/>
                                          </p:val>
                                        </p:tav>
                                        <p:tav tm="100000">
                                          <p:val>
                                            <p:strVal val="#ppt_y"/>
                                          </p:val>
                                        </p:tav>
                                      </p:tavLst>
                                    </p:anim>
                                    <p:animEffect transition="in" filter="wipe(up)">
                                      <p:cBhvr>
                                        <p:cTn id="40" dur="500"/>
                                        <p:tgtEl>
                                          <p:spTgt spid="35"/>
                                        </p:tgtEl>
                                      </p:cBhvr>
                                    </p:animEffect>
                                  </p:childTnLst>
                                </p:cTn>
                              </p:par>
                            </p:childTnLst>
                          </p:cTn>
                        </p:par>
                      </p:childTnLst>
                    </p:cTn>
                  </p:par>
                  <p:par>
                    <p:cTn id="41" fill="hold">
                      <p:stCondLst>
                        <p:cond delay="indefinite"/>
                      </p:stCondLst>
                      <p:childTnLst>
                        <p:par>
                          <p:cTn id="42" fill="hold">
                            <p:stCondLst>
                              <p:cond delay="0"/>
                            </p:stCondLst>
                            <p:childTnLst>
                              <p:par>
                                <p:cTn id="43" presetID="12" presetClass="entr" presetSubtype="4" fill="hold" nodeType="clickEffect">
                                  <p:stCondLst>
                                    <p:cond delay="0"/>
                                  </p:stCondLst>
                                  <p:childTnLst>
                                    <p:set>
                                      <p:cBhvr>
                                        <p:cTn id="44" dur="1" fill="hold">
                                          <p:stCondLst>
                                            <p:cond delay="0"/>
                                          </p:stCondLst>
                                        </p:cTn>
                                        <p:tgtEl>
                                          <p:spTgt spid="38"/>
                                        </p:tgtEl>
                                        <p:attrNameLst>
                                          <p:attrName>style.visibility</p:attrName>
                                        </p:attrNameLst>
                                      </p:cBhvr>
                                      <p:to>
                                        <p:strVal val="visible"/>
                                      </p:to>
                                    </p:set>
                                    <p:anim calcmode="lin" valueType="num">
                                      <p:cBhvr additive="base">
                                        <p:cTn id="45" dur="500"/>
                                        <p:tgtEl>
                                          <p:spTgt spid="38"/>
                                        </p:tgtEl>
                                        <p:attrNameLst>
                                          <p:attrName>ppt_y</p:attrName>
                                        </p:attrNameLst>
                                      </p:cBhvr>
                                      <p:tavLst>
                                        <p:tav tm="0">
                                          <p:val>
                                            <p:strVal val="#ppt_y+#ppt_h*1.125000"/>
                                          </p:val>
                                        </p:tav>
                                        <p:tav tm="100000">
                                          <p:val>
                                            <p:strVal val="#ppt_y"/>
                                          </p:val>
                                        </p:tav>
                                      </p:tavLst>
                                    </p:anim>
                                    <p:animEffect transition="in" filter="wipe(up)">
                                      <p:cBhvr>
                                        <p:cTn id="46" dur="500"/>
                                        <p:tgtEl>
                                          <p:spTgt spid="38"/>
                                        </p:tgtEl>
                                      </p:cBhvr>
                                    </p:animEffect>
                                  </p:childTnLst>
                                </p:cTn>
                              </p:par>
                              <p:par>
                                <p:cTn id="47" presetID="12" presetClass="entr" presetSubtype="4" fill="hold" grpId="0" nodeType="withEffect">
                                  <p:stCondLst>
                                    <p:cond delay="0"/>
                                  </p:stCondLst>
                                  <p:childTnLst>
                                    <p:set>
                                      <p:cBhvr>
                                        <p:cTn id="48" dur="1" fill="hold">
                                          <p:stCondLst>
                                            <p:cond delay="0"/>
                                          </p:stCondLst>
                                        </p:cTn>
                                        <p:tgtEl>
                                          <p:spTgt spid="39"/>
                                        </p:tgtEl>
                                        <p:attrNameLst>
                                          <p:attrName>style.visibility</p:attrName>
                                        </p:attrNameLst>
                                      </p:cBhvr>
                                      <p:to>
                                        <p:strVal val="visible"/>
                                      </p:to>
                                    </p:set>
                                    <p:anim calcmode="lin" valueType="num">
                                      <p:cBhvr additive="base">
                                        <p:cTn id="49" dur="500"/>
                                        <p:tgtEl>
                                          <p:spTgt spid="39"/>
                                        </p:tgtEl>
                                        <p:attrNameLst>
                                          <p:attrName>ppt_y</p:attrName>
                                        </p:attrNameLst>
                                      </p:cBhvr>
                                      <p:tavLst>
                                        <p:tav tm="0">
                                          <p:val>
                                            <p:strVal val="#ppt_y+#ppt_h*1.125000"/>
                                          </p:val>
                                        </p:tav>
                                        <p:tav tm="100000">
                                          <p:val>
                                            <p:strVal val="#ppt_y"/>
                                          </p:val>
                                        </p:tav>
                                      </p:tavLst>
                                    </p:anim>
                                    <p:animEffect transition="in" filter="wipe(up)">
                                      <p:cBhvr>
                                        <p:cTn id="50" dur="500"/>
                                        <p:tgtEl>
                                          <p:spTgt spid="39"/>
                                        </p:tgtEl>
                                      </p:cBhvr>
                                    </p:animEffect>
                                  </p:childTnLst>
                                </p:cTn>
                              </p:par>
                            </p:childTnLst>
                          </p:cTn>
                        </p:par>
                      </p:childTnLst>
                    </p:cTn>
                  </p:par>
                  <p:par>
                    <p:cTn id="51" fill="hold">
                      <p:stCondLst>
                        <p:cond delay="indefinite"/>
                      </p:stCondLst>
                      <p:childTnLst>
                        <p:par>
                          <p:cTn id="52" fill="hold">
                            <p:stCondLst>
                              <p:cond delay="0"/>
                            </p:stCondLst>
                            <p:childTnLst>
                              <p:par>
                                <p:cTn id="53" presetID="12" presetClass="entr" presetSubtype="4" fill="hold" grpId="0" nodeType="clickEffect">
                                  <p:stCondLst>
                                    <p:cond delay="0"/>
                                  </p:stCondLst>
                                  <p:childTnLst>
                                    <p:set>
                                      <p:cBhvr>
                                        <p:cTn id="54" dur="1" fill="hold">
                                          <p:stCondLst>
                                            <p:cond delay="0"/>
                                          </p:stCondLst>
                                        </p:cTn>
                                        <p:tgtEl>
                                          <p:spTgt spid="36"/>
                                        </p:tgtEl>
                                        <p:attrNameLst>
                                          <p:attrName>style.visibility</p:attrName>
                                        </p:attrNameLst>
                                      </p:cBhvr>
                                      <p:to>
                                        <p:strVal val="visible"/>
                                      </p:to>
                                    </p:set>
                                    <p:anim calcmode="lin" valueType="num">
                                      <p:cBhvr additive="base">
                                        <p:cTn id="55" dur="500"/>
                                        <p:tgtEl>
                                          <p:spTgt spid="36"/>
                                        </p:tgtEl>
                                        <p:attrNameLst>
                                          <p:attrName>ppt_y</p:attrName>
                                        </p:attrNameLst>
                                      </p:cBhvr>
                                      <p:tavLst>
                                        <p:tav tm="0">
                                          <p:val>
                                            <p:strVal val="#ppt_y+#ppt_h*1.125000"/>
                                          </p:val>
                                        </p:tav>
                                        <p:tav tm="100000">
                                          <p:val>
                                            <p:strVal val="#ppt_y"/>
                                          </p:val>
                                        </p:tav>
                                      </p:tavLst>
                                    </p:anim>
                                    <p:animEffect transition="in" filter="wipe(up)">
                                      <p:cBhvr>
                                        <p:cTn id="56"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9" grpId="0" bldLvl="0" animBg="1"/>
      <p:bldP spid="31" grpId="0"/>
      <p:bldP spid="32" grpId="0" bldLvl="0" animBg="1"/>
      <p:bldP spid="33" grpId="0" bldLvl="0" animBg="1"/>
      <p:bldP spid="35" grpId="0"/>
      <p:bldP spid="36" grpId="0" bldLvl="0" animBg="1"/>
      <p:bldP spid="39" grpId="0"/>
      <p:bldP spid="4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 name="表格 17"/>
          <p:cNvGraphicFramePr/>
          <p:nvPr/>
        </p:nvGraphicFramePr>
        <p:xfrm>
          <a:off x="945814" y="1533243"/>
          <a:ext cx="10053680" cy="2895600"/>
        </p:xfrm>
        <a:graphic>
          <a:graphicData uri="http://schemas.openxmlformats.org/drawingml/2006/table">
            <a:tbl>
              <a:tblPr/>
              <a:tblGrid>
                <a:gridCol w="1339850"/>
                <a:gridCol w="2349426"/>
                <a:gridCol w="2401494"/>
                <a:gridCol w="1276945"/>
                <a:gridCol w="2685965"/>
              </a:tblGrid>
              <a:tr h="579120">
                <a:tc>
                  <a:txBody>
                    <a:bodyPr/>
                    <a:lstStyle>
                      <a:lvl1pPr marL="342900" lvl="0" indent="-342900" algn="l"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Char char="n"/>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80000"/>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bg2"/>
                        </a:buClr>
                        <a:buSzPct val="65000"/>
                        <a:buFont typeface="Wingdings" panose="05000000000000000000" pitchFamily="2" charset="2"/>
                        <a:buChar char="n"/>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bg2"/>
                        </a:buClr>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2600" b="1" dirty="0">
                          <a:solidFill>
                            <a:schemeClr val="tx1">
                              <a:lumMod val="95000"/>
                              <a:lumOff val="5000"/>
                            </a:schemeClr>
                          </a:solidFill>
                          <a:latin typeface="黑体" panose="02010609060101010101" pitchFamily="49" charset="-122"/>
                          <a:ea typeface="黑体" panose="02010609060101010101" pitchFamily="49" charset="-122"/>
                        </a:rPr>
                        <a:t>年份</a:t>
                      </a:r>
                      <a:endParaRPr lang="zh-CN" altLang="en-US" sz="2600" b="1" dirty="0">
                        <a:solidFill>
                          <a:schemeClr val="tx1">
                            <a:lumMod val="95000"/>
                            <a:lumOff val="5000"/>
                          </a:schemeClr>
                        </a:solidFill>
                        <a:latin typeface="黑体" panose="02010609060101010101" pitchFamily="49" charset="-122"/>
                        <a:ea typeface="黑体" panose="02010609060101010101" pitchFamily="49" charset="-122"/>
                      </a:endParaRPr>
                    </a:p>
                  </a:txBody>
                  <a:tcPr marL="91442" marR="91442" marT="45733" marB="45733" anchor="ctr">
                    <a:lnL w="190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solidFill>
                      <a:schemeClr val="tx2">
                        <a:lumMod val="10000"/>
                        <a:lumOff val="90000"/>
                      </a:schemeClr>
                    </a:solidFill>
                  </a:tcPr>
                </a:tc>
                <a:tc>
                  <a:txBody>
                    <a:bodyPr/>
                    <a:lstStyle>
                      <a:lvl1pPr marL="342900" lvl="0" indent="-342900" algn="l"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Char char="n"/>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80000"/>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bg2"/>
                        </a:buClr>
                        <a:buSzPct val="65000"/>
                        <a:buFont typeface="Wingdings" panose="05000000000000000000" pitchFamily="2" charset="2"/>
                        <a:buChar char="n"/>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bg2"/>
                        </a:buClr>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2600" b="1" dirty="0">
                          <a:solidFill>
                            <a:schemeClr val="tx1">
                              <a:lumMod val="95000"/>
                              <a:lumOff val="5000"/>
                            </a:schemeClr>
                          </a:solidFill>
                          <a:latin typeface="黑体" panose="02010609060101010101" pitchFamily="49" charset="-122"/>
                          <a:ea typeface="黑体" panose="02010609060101010101" pitchFamily="49" charset="-122"/>
                        </a:rPr>
                        <a:t>内容</a:t>
                      </a:r>
                      <a:endParaRPr lang="zh-CN" altLang="en-US" sz="2600" b="1" dirty="0">
                        <a:solidFill>
                          <a:schemeClr val="tx1">
                            <a:lumMod val="95000"/>
                            <a:lumOff val="5000"/>
                          </a:schemeClr>
                        </a:solidFill>
                        <a:latin typeface="黑体" panose="02010609060101010101" pitchFamily="49" charset="-122"/>
                        <a:ea typeface="黑体" panose="02010609060101010101" pitchFamily="49" charset="-122"/>
                      </a:endParaRPr>
                    </a:p>
                  </a:txBody>
                  <a:tcPr marL="91442" marR="91442" marT="45733" marB="4573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solidFill>
                      <a:schemeClr val="tx2">
                        <a:lumMod val="10000"/>
                        <a:lumOff val="90000"/>
                      </a:schemeClr>
                    </a:solidFill>
                  </a:tcPr>
                </a:tc>
                <a:tc>
                  <a:txBody>
                    <a:bodyPr/>
                    <a:lstStyle>
                      <a:lvl1pPr marL="342900" lvl="0" indent="-342900" algn="l"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Char char="n"/>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80000"/>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bg2"/>
                        </a:buClr>
                        <a:buSzPct val="65000"/>
                        <a:buFont typeface="Wingdings" panose="05000000000000000000" pitchFamily="2" charset="2"/>
                        <a:buChar char="n"/>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bg2"/>
                        </a:buClr>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2600" b="1" dirty="0">
                          <a:solidFill>
                            <a:schemeClr val="tx1">
                              <a:lumMod val="95000"/>
                              <a:lumOff val="5000"/>
                            </a:schemeClr>
                          </a:solidFill>
                          <a:latin typeface="黑体" panose="02010609060101010101" pitchFamily="49" charset="-122"/>
                          <a:ea typeface="黑体" panose="02010609060101010101" pitchFamily="49" charset="-122"/>
                        </a:rPr>
                        <a:t>发明者</a:t>
                      </a:r>
                      <a:endParaRPr lang="zh-CN" altLang="en-US" sz="2600" b="1" dirty="0">
                        <a:solidFill>
                          <a:schemeClr val="tx1">
                            <a:lumMod val="95000"/>
                            <a:lumOff val="5000"/>
                          </a:schemeClr>
                        </a:solidFill>
                        <a:latin typeface="黑体" panose="02010609060101010101" pitchFamily="49" charset="-122"/>
                        <a:ea typeface="黑体" panose="02010609060101010101" pitchFamily="49" charset="-122"/>
                      </a:endParaRPr>
                    </a:p>
                  </a:txBody>
                  <a:tcPr marL="91442" marR="91442" marT="45733" marB="4573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solidFill>
                      <a:schemeClr val="tx2">
                        <a:lumMod val="10000"/>
                        <a:lumOff val="90000"/>
                      </a:schemeClr>
                    </a:solidFill>
                  </a:tcPr>
                </a:tc>
                <a:tc>
                  <a:txBody>
                    <a:bodyPr/>
                    <a:lstStyle>
                      <a:lvl1pPr marL="342900" lvl="0" indent="-342900" algn="l"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Char char="n"/>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80000"/>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bg2"/>
                        </a:buClr>
                        <a:buSzPct val="65000"/>
                        <a:buFont typeface="Wingdings" panose="05000000000000000000" pitchFamily="2" charset="2"/>
                        <a:buChar char="n"/>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bg2"/>
                        </a:buClr>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2600" b="1" dirty="0">
                          <a:solidFill>
                            <a:schemeClr val="tx1">
                              <a:lumMod val="95000"/>
                              <a:lumOff val="5000"/>
                            </a:schemeClr>
                          </a:solidFill>
                          <a:latin typeface="黑体" panose="02010609060101010101" pitchFamily="49" charset="-122"/>
                          <a:ea typeface="黑体" panose="02010609060101010101" pitchFamily="49" charset="-122"/>
                        </a:rPr>
                        <a:t>动力</a:t>
                      </a:r>
                      <a:endParaRPr lang="zh-CN" altLang="en-US" sz="2600" b="1" dirty="0">
                        <a:solidFill>
                          <a:schemeClr val="tx1">
                            <a:lumMod val="95000"/>
                            <a:lumOff val="5000"/>
                          </a:schemeClr>
                        </a:solidFill>
                        <a:latin typeface="黑体" panose="02010609060101010101" pitchFamily="49" charset="-122"/>
                        <a:ea typeface="黑体" panose="02010609060101010101" pitchFamily="49" charset="-122"/>
                      </a:endParaRPr>
                    </a:p>
                  </a:txBody>
                  <a:tcPr marL="91442" marR="91442" marT="45733" marB="4573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solidFill>
                      <a:schemeClr val="tx2">
                        <a:lumMod val="10000"/>
                        <a:lumOff val="90000"/>
                      </a:schemeClr>
                    </a:solidFill>
                  </a:tcPr>
                </a:tc>
                <a:tc>
                  <a:txBody>
                    <a:bodyPr/>
                    <a:lstStyle/>
                    <a:p>
                      <a:pPr marL="0" lvl="0" indent="0" algn="ctr">
                        <a:buNone/>
                      </a:pPr>
                      <a:r>
                        <a:rPr lang="zh-CN" altLang="en-US" sz="2600" b="1" dirty="0">
                          <a:solidFill>
                            <a:schemeClr val="tx1">
                              <a:lumMod val="95000"/>
                              <a:lumOff val="5000"/>
                            </a:schemeClr>
                          </a:solidFill>
                          <a:latin typeface="黑体" panose="02010609060101010101" pitchFamily="49" charset="-122"/>
                          <a:ea typeface="黑体" panose="02010609060101010101" pitchFamily="49" charset="-122"/>
                        </a:rPr>
                        <a:t>特点</a:t>
                      </a:r>
                      <a:endParaRPr lang="zh-CN" altLang="en-US" sz="2600" b="1" dirty="0">
                        <a:solidFill>
                          <a:schemeClr val="tx1">
                            <a:lumMod val="95000"/>
                            <a:lumOff val="5000"/>
                          </a:schemeClr>
                        </a:solidFill>
                        <a:latin typeface="黑体" panose="02010609060101010101" pitchFamily="49" charset="-122"/>
                        <a:ea typeface="黑体" panose="02010609060101010101" pitchFamily="49" charset="-122"/>
                      </a:endParaRPr>
                    </a:p>
                  </a:txBody>
                  <a:tcPr marL="91442" marR="91442" marT="45733" marB="45733" anchor="ctr">
                    <a:lnL w="63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solidFill>
                      <a:schemeClr val="tx2">
                        <a:lumMod val="10000"/>
                        <a:lumOff val="90000"/>
                      </a:schemeClr>
                    </a:solidFill>
                  </a:tcPr>
                </a:tc>
              </a:tr>
              <a:tr h="579120">
                <a:tc>
                  <a:txBody>
                    <a:bodyPr/>
                    <a:lstStyle>
                      <a:lvl1pPr marL="342900" lvl="0" indent="-342900" algn="l"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Char char="n"/>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80000"/>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bg2"/>
                        </a:buClr>
                        <a:buSzPct val="65000"/>
                        <a:buFont typeface="Wingdings" panose="05000000000000000000" pitchFamily="2" charset="2"/>
                        <a:buChar char="n"/>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bg2"/>
                        </a:buClr>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2800" b="1" dirty="0">
                          <a:solidFill>
                            <a:srgbClr val="FF0000"/>
                          </a:solidFill>
                          <a:latin typeface="黑体" panose="02010609060101010101" pitchFamily="49" charset="-122"/>
                          <a:ea typeface="黑体" panose="02010609060101010101" pitchFamily="49" charset="-122"/>
                          <a:cs typeface="Times New Roman" panose="02020603050405020304" pitchFamily="18" charset="0"/>
                        </a:rPr>
                        <a:t>1765年</a:t>
                      </a:r>
                      <a:endParaRPr lang="en-US" altLang="zh-CN" sz="2600" b="0" dirty="0">
                        <a:solidFill>
                          <a:srgbClr val="C13F48"/>
                        </a:solidFill>
                        <a:latin typeface="Times New Roman" panose="02020603050405020304" pitchFamily="18" charset="0"/>
                        <a:ea typeface="黑体" panose="02010609060101010101" pitchFamily="49" charset="-122"/>
                        <a:cs typeface="Times New Roman" panose="02020603050405020304" pitchFamily="18" charset="0"/>
                      </a:endParaRPr>
                    </a:p>
                  </a:txBody>
                  <a:tcPr marL="91442" marR="91442" marT="45733" marB="45733" anchor="ctr">
                    <a:lnL w="190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Char char="n"/>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80000"/>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bg2"/>
                        </a:buClr>
                        <a:buSzPct val="65000"/>
                        <a:buFont typeface="Wingdings" panose="05000000000000000000" pitchFamily="2" charset="2"/>
                        <a:buChar char="n"/>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bg2"/>
                        </a:buClr>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2600" b="0" dirty="0">
                          <a:latin typeface="黑体" panose="02010609060101010101" pitchFamily="49" charset="-122"/>
                          <a:ea typeface="黑体" panose="02010609060101010101" pitchFamily="49" charset="-122"/>
                        </a:rPr>
                        <a:t>珍妮纺纱机</a:t>
                      </a:r>
                      <a:endParaRPr lang="zh-CN" altLang="en-US" sz="2600" b="0" dirty="0">
                        <a:latin typeface="黑体" panose="02010609060101010101" pitchFamily="49" charset="-122"/>
                        <a:ea typeface="黑体" panose="02010609060101010101" pitchFamily="49" charset="-122"/>
                      </a:endParaRPr>
                    </a:p>
                  </a:txBody>
                  <a:tcPr marL="91442" marR="91442" marT="45733" marB="4573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Char char="n"/>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80000"/>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bg2"/>
                        </a:buClr>
                        <a:buSzPct val="65000"/>
                        <a:buFont typeface="Wingdings" panose="05000000000000000000" pitchFamily="2" charset="2"/>
                        <a:buChar char="n"/>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bg2"/>
                        </a:buClr>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2600" b="0" dirty="0">
                          <a:latin typeface="黑体" panose="02010609060101010101" pitchFamily="49" charset="-122"/>
                          <a:ea typeface="黑体" panose="02010609060101010101" pitchFamily="49" charset="-122"/>
                        </a:rPr>
                        <a:t>哈格里夫斯</a:t>
                      </a:r>
                      <a:endParaRPr lang="zh-CN" altLang="en-US" sz="2600" b="0" dirty="0">
                        <a:latin typeface="黑体" panose="02010609060101010101" pitchFamily="49" charset="-122"/>
                        <a:ea typeface="黑体" panose="02010609060101010101" pitchFamily="49" charset="-122"/>
                      </a:endParaRPr>
                    </a:p>
                  </a:txBody>
                  <a:tcPr marL="91442" marR="91442" marT="45733" marB="4573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Char char="n"/>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80000"/>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bg2"/>
                        </a:buClr>
                        <a:buSzPct val="65000"/>
                        <a:buFont typeface="Wingdings" panose="05000000000000000000" pitchFamily="2" charset="2"/>
                        <a:buChar char="n"/>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bg2"/>
                        </a:buClr>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2600" b="0" dirty="0">
                          <a:latin typeface="黑体" panose="02010609060101010101" pitchFamily="49" charset="-122"/>
                          <a:ea typeface="黑体" panose="02010609060101010101" pitchFamily="49" charset="-122"/>
                        </a:rPr>
                        <a:t>人力</a:t>
                      </a:r>
                      <a:endParaRPr lang="zh-CN" altLang="en-US" sz="2600" b="0" dirty="0">
                        <a:latin typeface="黑体" panose="02010609060101010101" pitchFamily="49" charset="-122"/>
                        <a:ea typeface="黑体" panose="02010609060101010101" pitchFamily="49" charset="-122"/>
                      </a:endParaRPr>
                    </a:p>
                  </a:txBody>
                  <a:tcPr marL="91442" marR="91442" marT="45733" marB="4573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noFill/>
                  </a:tcPr>
                </a:tc>
                <a:tc>
                  <a:txBody>
                    <a:bodyPr/>
                    <a:lstStyle/>
                    <a:p>
                      <a:pPr marL="0" lvl="0" indent="0" algn="ctr">
                        <a:buNone/>
                      </a:pPr>
                      <a:r>
                        <a:rPr lang="zh-CN" altLang="en-US" sz="2600" b="0" dirty="0">
                          <a:latin typeface="黑体" panose="02010609060101010101" pitchFamily="49" charset="-122"/>
                          <a:ea typeface="黑体" panose="02010609060101010101" pitchFamily="49" charset="-122"/>
                        </a:rPr>
                        <a:t>细而易断</a:t>
                      </a:r>
                      <a:endParaRPr lang="zh-CN" altLang="en-US" sz="2600" b="0" dirty="0">
                        <a:latin typeface="黑体" panose="02010609060101010101" pitchFamily="49" charset="-122"/>
                        <a:ea typeface="黑体" panose="02010609060101010101" pitchFamily="49" charset="-122"/>
                      </a:endParaRPr>
                    </a:p>
                  </a:txBody>
                  <a:tcPr marL="91442" marR="91442" marT="45733" marB="45733" anchor="ctr">
                    <a:lnL w="63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noFill/>
                  </a:tcPr>
                </a:tc>
              </a:tr>
              <a:tr h="579120">
                <a:tc>
                  <a:txBody>
                    <a:bodyPr/>
                    <a:lstStyle>
                      <a:lvl1pPr marL="342900" lvl="0" indent="-342900" algn="l"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Char char="n"/>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80000"/>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bg2"/>
                        </a:buClr>
                        <a:buSzPct val="65000"/>
                        <a:buFont typeface="Wingdings" panose="05000000000000000000" pitchFamily="2" charset="2"/>
                        <a:buChar char="n"/>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bg2"/>
                        </a:buClr>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2800" b="1" dirty="0">
                          <a:solidFill>
                            <a:srgbClr val="FF0000"/>
                          </a:solidFill>
                          <a:latin typeface="黑体" panose="02010609060101010101" pitchFamily="49" charset="-122"/>
                          <a:ea typeface="黑体" panose="02010609060101010101" pitchFamily="49" charset="-122"/>
                          <a:cs typeface="Times New Roman" panose="02020603050405020304" pitchFamily="18" charset="0"/>
                        </a:rPr>
                        <a:t>1769年</a:t>
                      </a:r>
                      <a:endParaRPr lang="zh-CN" altLang="en-US" sz="2800" b="1" dirty="0">
                        <a:solidFill>
                          <a:srgbClr val="FF0000"/>
                        </a:solidFill>
                        <a:latin typeface="黑体" panose="02010609060101010101" pitchFamily="49" charset="-122"/>
                        <a:ea typeface="黑体" panose="02010609060101010101" pitchFamily="49" charset="-122"/>
                        <a:cs typeface="Times New Roman" panose="02020603050405020304" pitchFamily="18" charset="0"/>
                      </a:endParaRPr>
                    </a:p>
                  </a:txBody>
                  <a:tcPr marL="91442" marR="91442" marT="45733" marB="45733" anchor="ctr">
                    <a:lnL w="190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Char char="n"/>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80000"/>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bg2"/>
                        </a:buClr>
                        <a:buSzPct val="65000"/>
                        <a:buFont typeface="Wingdings" panose="05000000000000000000" pitchFamily="2" charset="2"/>
                        <a:buChar char="n"/>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bg2"/>
                        </a:buClr>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2600" b="0" dirty="0">
                          <a:latin typeface="黑体" panose="02010609060101010101" pitchFamily="49" charset="-122"/>
                          <a:ea typeface="黑体" panose="02010609060101010101" pitchFamily="49" charset="-122"/>
                        </a:rPr>
                        <a:t>水力纺纱机</a:t>
                      </a:r>
                      <a:endParaRPr lang="zh-CN" altLang="en-US" sz="2600" b="0" dirty="0">
                        <a:latin typeface="黑体" panose="02010609060101010101" pitchFamily="49" charset="-122"/>
                        <a:ea typeface="黑体" panose="02010609060101010101" pitchFamily="49" charset="-122"/>
                      </a:endParaRPr>
                    </a:p>
                  </a:txBody>
                  <a:tcPr marL="91442" marR="91442" marT="45733" marB="4573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Char char="n"/>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80000"/>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bg2"/>
                        </a:buClr>
                        <a:buSzPct val="65000"/>
                        <a:buFont typeface="Wingdings" panose="05000000000000000000" pitchFamily="2" charset="2"/>
                        <a:buChar char="n"/>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bg2"/>
                        </a:buClr>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2600" b="0" dirty="0">
                          <a:latin typeface="黑体" panose="02010609060101010101" pitchFamily="49" charset="-122"/>
                          <a:ea typeface="黑体" panose="02010609060101010101" pitchFamily="49" charset="-122"/>
                        </a:rPr>
                        <a:t>阿克莱特</a:t>
                      </a:r>
                      <a:endParaRPr lang="zh-CN" altLang="en-US" sz="2600" b="0" dirty="0">
                        <a:latin typeface="黑体" panose="02010609060101010101" pitchFamily="49" charset="-122"/>
                        <a:ea typeface="黑体" panose="02010609060101010101" pitchFamily="49" charset="-122"/>
                      </a:endParaRPr>
                    </a:p>
                  </a:txBody>
                  <a:tcPr marL="91442" marR="91442" marT="45733" marB="4573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Char char="n"/>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80000"/>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bg2"/>
                        </a:buClr>
                        <a:buSzPct val="65000"/>
                        <a:buFont typeface="Wingdings" panose="05000000000000000000" pitchFamily="2" charset="2"/>
                        <a:buChar char="n"/>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bg2"/>
                        </a:buClr>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2600" b="0" dirty="0">
                          <a:latin typeface="黑体" panose="02010609060101010101" pitchFamily="49" charset="-122"/>
                          <a:ea typeface="黑体" panose="02010609060101010101" pitchFamily="49" charset="-122"/>
                        </a:rPr>
                        <a:t>水力</a:t>
                      </a:r>
                      <a:endParaRPr lang="zh-CN" altLang="en-US" sz="2600" b="0" dirty="0">
                        <a:latin typeface="黑体" panose="02010609060101010101" pitchFamily="49" charset="-122"/>
                        <a:ea typeface="黑体" panose="02010609060101010101" pitchFamily="49" charset="-122"/>
                      </a:endParaRPr>
                    </a:p>
                  </a:txBody>
                  <a:tcPr marL="91442" marR="91442" marT="45733" marB="4573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noFill/>
                  </a:tcPr>
                </a:tc>
                <a:tc>
                  <a:txBody>
                    <a:bodyPr/>
                    <a:lstStyle/>
                    <a:p>
                      <a:pPr marL="0" lvl="0" indent="0" algn="ctr">
                        <a:buNone/>
                      </a:pPr>
                      <a:r>
                        <a:rPr lang="zh-CN" altLang="en-US" sz="2600" b="0" dirty="0">
                          <a:latin typeface="黑体" panose="02010609060101010101" pitchFamily="49" charset="-122"/>
                          <a:ea typeface="黑体" panose="02010609060101010101" pitchFamily="49" charset="-122"/>
                        </a:rPr>
                        <a:t>粗而结实</a:t>
                      </a:r>
                      <a:endParaRPr lang="zh-CN" altLang="en-US" sz="2600" b="0" dirty="0">
                        <a:latin typeface="黑体" panose="02010609060101010101" pitchFamily="49" charset="-122"/>
                        <a:ea typeface="黑体" panose="02010609060101010101" pitchFamily="49" charset="-122"/>
                      </a:endParaRPr>
                    </a:p>
                  </a:txBody>
                  <a:tcPr marL="91442" marR="91442" marT="45733" marB="45733" anchor="ctr">
                    <a:lnL w="63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noFill/>
                  </a:tcPr>
                </a:tc>
              </a:tr>
              <a:tr h="579120">
                <a:tc>
                  <a:txBody>
                    <a:bodyPr/>
                    <a:lstStyle>
                      <a:lvl1pPr marL="342900" lvl="0" indent="-342900" algn="l"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Char char="n"/>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80000"/>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bg2"/>
                        </a:buClr>
                        <a:buSzPct val="65000"/>
                        <a:buFont typeface="Wingdings" panose="05000000000000000000" pitchFamily="2" charset="2"/>
                        <a:buChar char="n"/>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bg2"/>
                        </a:buClr>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2800" b="1" dirty="0">
                          <a:solidFill>
                            <a:srgbClr val="FF0000"/>
                          </a:solidFill>
                          <a:latin typeface="黑体" panose="02010609060101010101" pitchFamily="49" charset="-122"/>
                          <a:ea typeface="黑体" panose="02010609060101010101" pitchFamily="49" charset="-122"/>
                          <a:cs typeface="Times New Roman" panose="02020603050405020304" pitchFamily="18" charset="0"/>
                        </a:rPr>
                        <a:t>1779年</a:t>
                      </a:r>
                      <a:endParaRPr lang="en-US" altLang="zh-CN" sz="2600" b="0" dirty="0">
                        <a:solidFill>
                          <a:srgbClr val="C13F48"/>
                        </a:solidFill>
                        <a:latin typeface="Times New Roman" panose="02020603050405020304" pitchFamily="18" charset="0"/>
                        <a:ea typeface="黑体" panose="02010609060101010101" pitchFamily="49" charset="-122"/>
                        <a:cs typeface="Times New Roman" panose="02020603050405020304" pitchFamily="18" charset="0"/>
                      </a:endParaRPr>
                    </a:p>
                  </a:txBody>
                  <a:tcPr marL="91442" marR="91442" marT="45733" marB="45733" anchor="ctr">
                    <a:lnL w="190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Char char="n"/>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80000"/>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bg2"/>
                        </a:buClr>
                        <a:buSzPct val="65000"/>
                        <a:buFont typeface="Wingdings" panose="05000000000000000000" pitchFamily="2" charset="2"/>
                        <a:buChar char="n"/>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bg2"/>
                        </a:buClr>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2600" b="0" dirty="0">
                          <a:latin typeface="黑体" panose="02010609060101010101" pitchFamily="49" charset="-122"/>
                          <a:ea typeface="黑体" panose="02010609060101010101" pitchFamily="49" charset="-122"/>
                        </a:rPr>
                        <a:t>骡机</a:t>
                      </a:r>
                      <a:endParaRPr lang="zh-CN" altLang="en-US" sz="2600" b="0" dirty="0">
                        <a:latin typeface="黑体" panose="02010609060101010101" pitchFamily="49" charset="-122"/>
                        <a:ea typeface="黑体" panose="02010609060101010101" pitchFamily="49" charset="-122"/>
                      </a:endParaRPr>
                    </a:p>
                  </a:txBody>
                  <a:tcPr marL="91442" marR="91442" marT="45733" marB="4573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Char char="n"/>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80000"/>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bg2"/>
                        </a:buClr>
                        <a:buSzPct val="65000"/>
                        <a:buFont typeface="Wingdings" panose="05000000000000000000" pitchFamily="2" charset="2"/>
                        <a:buChar char="n"/>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bg2"/>
                        </a:buClr>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2600" b="0" dirty="0">
                          <a:latin typeface="黑体" panose="02010609060101010101" pitchFamily="49" charset="-122"/>
                          <a:ea typeface="黑体" panose="02010609060101010101" pitchFamily="49" charset="-122"/>
                        </a:rPr>
                        <a:t>克隆普顿</a:t>
                      </a:r>
                      <a:endParaRPr lang="zh-CN" altLang="en-US" sz="2600" b="0" dirty="0">
                        <a:latin typeface="黑体" panose="02010609060101010101" pitchFamily="49" charset="-122"/>
                        <a:ea typeface="黑体" panose="02010609060101010101" pitchFamily="49" charset="-122"/>
                      </a:endParaRPr>
                    </a:p>
                  </a:txBody>
                  <a:tcPr marL="91442" marR="91442" marT="45733" marB="4573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Char char="n"/>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80000"/>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bg2"/>
                        </a:buClr>
                        <a:buSzPct val="65000"/>
                        <a:buFont typeface="Wingdings" panose="05000000000000000000" pitchFamily="2" charset="2"/>
                        <a:buChar char="n"/>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bg2"/>
                        </a:buClr>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2600" b="0" dirty="0">
                          <a:latin typeface="黑体" panose="02010609060101010101" pitchFamily="49" charset="-122"/>
                          <a:ea typeface="黑体" panose="02010609060101010101" pitchFamily="49" charset="-122"/>
                        </a:rPr>
                        <a:t>水力</a:t>
                      </a:r>
                      <a:endParaRPr lang="zh-CN" altLang="en-US" sz="2600" b="0" dirty="0">
                        <a:latin typeface="黑体" panose="02010609060101010101" pitchFamily="49" charset="-122"/>
                        <a:ea typeface="黑体" panose="02010609060101010101" pitchFamily="49" charset="-122"/>
                      </a:endParaRPr>
                    </a:p>
                  </a:txBody>
                  <a:tcPr marL="91442" marR="91442" marT="45733" marB="4573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noFill/>
                  </a:tcPr>
                </a:tc>
                <a:tc>
                  <a:txBody>
                    <a:bodyPr/>
                    <a:lstStyle/>
                    <a:p>
                      <a:pPr marL="0" lvl="0" indent="0" algn="ctr">
                        <a:buNone/>
                      </a:pPr>
                      <a:r>
                        <a:rPr lang="zh-CN" altLang="en-US" sz="2600" b="0" dirty="0">
                          <a:latin typeface="黑体" panose="02010609060101010101" pitchFamily="49" charset="-122"/>
                          <a:ea typeface="黑体" panose="02010609060101010101" pitchFamily="49" charset="-122"/>
                        </a:rPr>
                        <a:t>细而结实</a:t>
                      </a:r>
                      <a:endParaRPr lang="zh-CN" altLang="en-US" sz="2600" b="0" dirty="0">
                        <a:latin typeface="黑体" panose="02010609060101010101" pitchFamily="49" charset="-122"/>
                        <a:ea typeface="黑体" panose="02010609060101010101" pitchFamily="49" charset="-122"/>
                      </a:endParaRPr>
                    </a:p>
                  </a:txBody>
                  <a:tcPr marL="91442" marR="91442" marT="45733" marB="45733" anchor="ctr">
                    <a:lnL w="63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noFill/>
                  </a:tcPr>
                </a:tc>
              </a:tr>
              <a:tr h="579120">
                <a:tc>
                  <a:txBody>
                    <a:bodyPr/>
                    <a:lstStyle>
                      <a:lvl1pPr marL="342900" lvl="0" indent="-342900" algn="l"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Char char="n"/>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80000"/>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bg2"/>
                        </a:buClr>
                        <a:buSzPct val="65000"/>
                        <a:buFont typeface="Wingdings" panose="05000000000000000000" pitchFamily="2" charset="2"/>
                        <a:buChar char="n"/>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bg2"/>
                        </a:buClr>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2800" b="1" dirty="0">
                          <a:solidFill>
                            <a:srgbClr val="FF0000"/>
                          </a:solidFill>
                          <a:latin typeface="黑体" panose="02010609060101010101" pitchFamily="49" charset="-122"/>
                          <a:ea typeface="黑体" panose="02010609060101010101" pitchFamily="49" charset="-122"/>
                          <a:cs typeface="Times New Roman" panose="02020603050405020304" pitchFamily="18" charset="0"/>
                        </a:rPr>
                        <a:t>1785年</a:t>
                      </a:r>
                      <a:endParaRPr lang="en-US" altLang="zh-CN" sz="2600" b="0" dirty="0">
                        <a:solidFill>
                          <a:srgbClr val="C13F48"/>
                        </a:solidFill>
                        <a:latin typeface="Times New Roman" panose="02020603050405020304" pitchFamily="18" charset="0"/>
                        <a:ea typeface="黑体" panose="02010609060101010101" pitchFamily="49" charset="-122"/>
                        <a:cs typeface="Times New Roman" panose="02020603050405020304" pitchFamily="18" charset="0"/>
                      </a:endParaRPr>
                    </a:p>
                  </a:txBody>
                  <a:tcPr marL="91442" marR="91442" marT="45733" marB="45733" anchor="ctr">
                    <a:lnL w="190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Char char="n"/>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80000"/>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bg2"/>
                        </a:buClr>
                        <a:buSzPct val="65000"/>
                        <a:buFont typeface="Wingdings" panose="05000000000000000000" pitchFamily="2" charset="2"/>
                        <a:buChar char="n"/>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bg2"/>
                        </a:buClr>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2600" b="0" dirty="0">
                          <a:latin typeface="黑体" panose="02010609060101010101" pitchFamily="49" charset="-122"/>
                          <a:ea typeface="黑体" panose="02010609060101010101" pitchFamily="49" charset="-122"/>
                        </a:rPr>
                        <a:t>水力织布机</a:t>
                      </a:r>
                      <a:endParaRPr lang="zh-CN" altLang="en-US" sz="2600" b="0" dirty="0">
                        <a:latin typeface="黑体" panose="02010609060101010101" pitchFamily="49" charset="-122"/>
                        <a:ea typeface="黑体" panose="02010609060101010101" pitchFamily="49" charset="-122"/>
                      </a:endParaRPr>
                    </a:p>
                  </a:txBody>
                  <a:tcPr marL="91442" marR="91442" marT="45733" marB="4573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Char char="n"/>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80000"/>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bg2"/>
                        </a:buClr>
                        <a:buSzPct val="65000"/>
                        <a:buFont typeface="Wingdings" panose="05000000000000000000" pitchFamily="2" charset="2"/>
                        <a:buChar char="n"/>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bg2"/>
                        </a:buClr>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2600" b="0" dirty="0">
                          <a:latin typeface="黑体" panose="02010609060101010101" pitchFamily="49" charset="-122"/>
                          <a:ea typeface="黑体" panose="02010609060101010101" pitchFamily="49" charset="-122"/>
                        </a:rPr>
                        <a:t>卡特莱特</a:t>
                      </a:r>
                      <a:endParaRPr lang="zh-CN" altLang="en-US" sz="2600" b="0" dirty="0">
                        <a:latin typeface="黑体" panose="02010609060101010101" pitchFamily="49" charset="-122"/>
                        <a:ea typeface="黑体" panose="02010609060101010101" pitchFamily="49" charset="-122"/>
                      </a:endParaRPr>
                    </a:p>
                  </a:txBody>
                  <a:tcPr marL="91442" marR="91442" marT="45733" marB="4573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Char char="n"/>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80000"/>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bg2"/>
                        </a:buClr>
                        <a:buSzPct val="65000"/>
                        <a:buFont typeface="Wingdings" panose="05000000000000000000" pitchFamily="2" charset="2"/>
                        <a:buChar char="n"/>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bg2"/>
                        </a:buClr>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2600" b="0" dirty="0">
                          <a:latin typeface="黑体" panose="02010609060101010101" pitchFamily="49" charset="-122"/>
                          <a:ea typeface="黑体" panose="02010609060101010101" pitchFamily="49" charset="-122"/>
                        </a:rPr>
                        <a:t>水力</a:t>
                      </a:r>
                      <a:endParaRPr lang="zh-CN" altLang="en-US" sz="2600" b="0" dirty="0">
                        <a:latin typeface="黑体" panose="02010609060101010101" pitchFamily="49" charset="-122"/>
                        <a:ea typeface="黑体" panose="02010609060101010101" pitchFamily="49" charset="-122"/>
                      </a:endParaRPr>
                    </a:p>
                  </a:txBody>
                  <a:tcPr marL="91442" marR="91442" marT="45733" marB="4573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lvl="0" indent="0" algn="ctr">
                        <a:buNone/>
                      </a:pPr>
                      <a:r>
                        <a:rPr lang="zh-CN" altLang="en-US" sz="2600" b="0" dirty="0">
                          <a:latin typeface="黑体" panose="02010609060101010101" pitchFamily="49" charset="-122"/>
                          <a:ea typeface="黑体" panose="02010609060101010101" pitchFamily="49" charset="-122"/>
                          <a:cs typeface="华文楷体" panose="02010600040101010101" pitchFamily="2" charset="-122"/>
                        </a:rPr>
                        <a:t>效率提高</a:t>
                      </a:r>
                      <a:r>
                        <a:rPr lang="en-US" altLang="zh-CN" sz="2600" b="0" dirty="0">
                          <a:latin typeface="Times New Roman" panose="02020603050405020304" pitchFamily="18" charset="0"/>
                          <a:ea typeface="黑体" panose="02010609060101010101" pitchFamily="49" charset="-122"/>
                          <a:cs typeface="Times New Roman" panose="02020603050405020304" pitchFamily="18" charset="0"/>
                        </a:rPr>
                        <a:t>40</a:t>
                      </a:r>
                      <a:r>
                        <a:rPr lang="zh-CN" altLang="en-US" sz="2600" b="0" dirty="0">
                          <a:latin typeface="黑体" panose="02010609060101010101" pitchFamily="49" charset="-122"/>
                          <a:ea typeface="黑体" panose="02010609060101010101" pitchFamily="49" charset="-122"/>
                          <a:cs typeface="华文楷体" panose="02010600040101010101" pitchFamily="2" charset="-122"/>
                        </a:rPr>
                        <a:t>倍</a:t>
                      </a:r>
                      <a:endParaRPr lang="zh-CN" altLang="en-US" sz="2600" b="0" dirty="0">
                        <a:latin typeface="黑体" panose="02010609060101010101" pitchFamily="49" charset="-122"/>
                        <a:ea typeface="黑体" panose="02010609060101010101" pitchFamily="49" charset="-122"/>
                        <a:cs typeface="华文楷体" panose="02010600040101010101" pitchFamily="2" charset="-122"/>
                      </a:endParaRPr>
                    </a:p>
                  </a:txBody>
                  <a:tcPr marL="91442" marR="91442" marT="45733" marB="45733" anchor="ctr">
                    <a:lnL w="63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9" name="文本框 31792"/>
          <p:cNvSpPr txBox="1">
            <a:spLocks noChangeArrowheads="1"/>
          </p:cNvSpPr>
          <p:nvPr/>
        </p:nvSpPr>
        <p:spPr bwMode="auto">
          <a:xfrm>
            <a:off x="952892" y="1009131"/>
            <a:ext cx="10055225" cy="491490"/>
          </a:xfrm>
          <a:prstGeom prst="rect">
            <a:avLst/>
          </a:prstGeom>
          <a:noFill/>
          <a:ln>
            <a:noFill/>
          </a:ln>
        </p:spPr>
        <p:txBody>
          <a:bodyPr>
            <a:spAutoFit/>
          </a:bodyPr>
          <a:lstStyle/>
          <a:p>
            <a:pPr algn="ctr">
              <a:spcBef>
                <a:spcPct val="50000"/>
              </a:spcBef>
            </a:pPr>
            <a:r>
              <a:rPr lang="zh-CN" altLang="en-US" sz="2600" b="1" dirty="0">
                <a:latin typeface="黑体" panose="02010609060101010101" pitchFamily="49" charset="-122"/>
                <a:ea typeface="黑体" panose="02010609060101010101" pitchFamily="49" charset="-122"/>
              </a:rPr>
              <a:t>第一次工业革命期间纺织领域的主要发明</a:t>
            </a:r>
            <a:endParaRPr lang="zh-CN" altLang="en-US" sz="2600" b="1" dirty="0">
              <a:latin typeface="黑体" panose="02010609060101010101" pitchFamily="49" charset="-122"/>
              <a:ea typeface="黑体" panose="02010609060101010101" pitchFamily="49" charset="-122"/>
            </a:endParaRPr>
          </a:p>
        </p:txBody>
      </p:sp>
      <p:sp>
        <p:nvSpPr>
          <p:cNvPr id="20" name="椭圆 19"/>
          <p:cNvSpPr/>
          <p:nvPr/>
        </p:nvSpPr>
        <p:spPr>
          <a:xfrm>
            <a:off x="6979902" y="2053566"/>
            <a:ext cx="1384300" cy="658812"/>
          </a:xfrm>
          <a:prstGeom prst="ellipse">
            <a:avLst/>
          </a:prstGeom>
          <a:noFill/>
          <a:ln w="38100"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lang="zh-CN" altLang="en-US" dirty="0">
              <a:solidFill>
                <a:srgbClr val="C00000"/>
              </a:solidFill>
              <a:ea typeface="黑体" panose="02010609060101010101" pitchFamily="49" charset="-122"/>
            </a:endParaRPr>
          </a:p>
        </p:txBody>
      </p:sp>
      <p:sp>
        <p:nvSpPr>
          <p:cNvPr id="22" name="文本框 21"/>
          <p:cNvSpPr txBox="1"/>
          <p:nvPr/>
        </p:nvSpPr>
        <p:spPr>
          <a:xfrm>
            <a:off x="858044" y="4462383"/>
            <a:ext cx="10150073" cy="598690"/>
          </a:xfrm>
          <a:prstGeom prst="rect">
            <a:avLst/>
          </a:prstGeom>
          <a:noFill/>
        </p:spPr>
        <p:txBody>
          <a:bodyPr wrap="square">
            <a:spAutoFit/>
          </a:bodyPr>
          <a:lstStyle/>
          <a:p>
            <a:pPr>
              <a:lnSpc>
                <a:spcPct val="150000"/>
              </a:lnSpc>
            </a:pPr>
            <a:r>
              <a:rPr lang="zh-CN" altLang="en-US" sz="2600" noProof="1">
                <a:solidFill>
                  <a:schemeClr val="tx1"/>
                </a:solidFill>
                <a:latin typeface="黑体" panose="02010609060101010101" pitchFamily="49" charset="-122"/>
                <a:ea typeface="黑体" panose="02010609060101010101" pitchFamily="49" charset="-122"/>
                <a:cs typeface="华文楷体" panose="02010600040101010101" pitchFamily="2" charset="-122"/>
                <a:sym typeface="+mn-ea"/>
              </a:rPr>
              <a:t>　　使用水力等自然力作为生产动力，将人从生产领域中解放出来。</a:t>
            </a:r>
            <a:endParaRPr lang="zh-CN" altLang="en-US" sz="2600" dirty="0">
              <a:latin typeface="黑体" panose="02010609060101010101" pitchFamily="49" charset="-122"/>
              <a:ea typeface="黑体" panose="02010609060101010101" pitchFamily="49" charset="-122"/>
            </a:endParaRPr>
          </a:p>
        </p:txBody>
      </p:sp>
      <p:sp>
        <p:nvSpPr>
          <p:cNvPr id="7" name="文本框 6"/>
          <p:cNvSpPr txBox="1"/>
          <p:nvPr/>
        </p:nvSpPr>
        <p:spPr>
          <a:xfrm>
            <a:off x="2371848" y="5248639"/>
            <a:ext cx="7122463" cy="492443"/>
          </a:xfrm>
          <a:prstGeom prst="rect">
            <a:avLst/>
          </a:prstGeom>
          <a:noFill/>
        </p:spPr>
        <p:txBody>
          <a:bodyPr wrap="square" rtlCol="0">
            <a:spAutoFit/>
          </a:bodyPr>
          <a:lstStyle/>
          <a:p>
            <a:pPr algn="ctr"/>
            <a:r>
              <a:rPr lang="zh-CN" altLang="en-US" sz="2600" b="1" dirty="0">
                <a:latin typeface="黑体" panose="02010609060101010101" pitchFamily="49" charset="-122"/>
                <a:ea typeface="黑体" panose="02010609060101010101" pitchFamily="49" charset="-122"/>
              </a:rPr>
              <a:t>使用水力作为生产动力有什么缺点？</a:t>
            </a:r>
            <a:endParaRPr lang="zh-CN" altLang="en-US" sz="2600" b="1" dirty="0">
              <a:latin typeface="黑体" panose="02010609060101010101" pitchFamily="49" charset="-122"/>
              <a:ea typeface="黑体" panose="02010609060101010101" pitchFamily="49" charset="-122"/>
            </a:endParaRPr>
          </a:p>
        </p:txBody>
      </p:sp>
      <p:sp>
        <p:nvSpPr>
          <p:cNvPr id="2" name="文本框 1"/>
          <p:cNvSpPr txBox="1"/>
          <p:nvPr/>
        </p:nvSpPr>
        <p:spPr>
          <a:xfrm>
            <a:off x="2006363" y="5894057"/>
            <a:ext cx="7853432" cy="492443"/>
          </a:xfrm>
          <a:prstGeom prst="rect">
            <a:avLst/>
          </a:prstGeom>
          <a:noFill/>
        </p:spPr>
        <p:txBody>
          <a:bodyPr wrap="none" rtlCol="0">
            <a:spAutoFit/>
          </a:bodyPr>
          <a:lstStyle/>
          <a:p>
            <a:r>
              <a:rPr lang="zh-CN" altLang="en-US" sz="2600" dirty="0">
                <a:ea typeface="黑体" panose="02010609060101010101" pitchFamily="49" charset="-122"/>
              </a:rPr>
              <a:t>　　工厂要建在靠近河流的地方，受自然条件制约。</a:t>
            </a:r>
            <a:endParaRPr lang="zh-CN" altLang="en-US" sz="2600" dirty="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ppt_y</p:attrName>
                                        </p:attrNameLst>
                                      </p:cBhvr>
                                      <p:tavLst>
                                        <p:tav tm="0">
                                          <p:val>
                                            <p:strVal val="#ppt_y+#ppt_h*1.125000"/>
                                          </p:val>
                                        </p:tav>
                                        <p:tav tm="100000">
                                          <p:val>
                                            <p:strVal val="#ppt_y"/>
                                          </p:val>
                                        </p:tav>
                                      </p:tavLst>
                                    </p:anim>
                                    <p:animEffect transition="in" filter="wipe(up)">
                                      <p:cBhvr>
                                        <p:cTn id="13" dur="500"/>
                                        <p:tgtEl>
                                          <p:spTgt spid="22"/>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p:tgtEl>
                                          <p:spTgt spid="7"/>
                                        </p:tgtEl>
                                        <p:attrNameLst>
                                          <p:attrName>ppt_y</p:attrName>
                                        </p:attrNameLst>
                                      </p:cBhvr>
                                      <p:tavLst>
                                        <p:tav tm="0">
                                          <p:val>
                                            <p:strVal val="#ppt_y+#ppt_h*1.125000"/>
                                          </p:val>
                                        </p:tav>
                                        <p:tav tm="100000">
                                          <p:val>
                                            <p:strVal val="#ppt_y"/>
                                          </p:val>
                                        </p:tav>
                                      </p:tavLst>
                                    </p:anim>
                                    <p:animEffect transition="in" filter="wipe(up)">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4"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additive="base">
                                        <p:cTn id="24" dur="500"/>
                                        <p:tgtEl>
                                          <p:spTgt spid="2"/>
                                        </p:tgtEl>
                                        <p:attrNameLst>
                                          <p:attrName>ppt_y</p:attrName>
                                        </p:attrNameLst>
                                      </p:cBhvr>
                                      <p:tavLst>
                                        <p:tav tm="0">
                                          <p:val>
                                            <p:strVal val="#ppt_y+#ppt_h*1.125000"/>
                                          </p:val>
                                        </p:tav>
                                        <p:tav tm="100000">
                                          <p:val>
                                            <p:strVal val="#ppt_y"/>
                                          </p:val>
                                        </p:tav>
                                      </p:tavLst>
                                    </p:anim>
                                    <p:animEffect transition="in" filter="wipe(up)">
                                      <p:cBhvr>
                                        <p:cTn id="2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2" grpId="0"/>
      <p:bldP spid="7" grpId="0"/>
      <p:bldP spid="2" grpId="0"/>
    </p:bldLst>
  </p:timing>
</p:sld>
</file>

<file path=ppt/tags/tag1.xml><?xml version="1.0" encoding="utf-8"?>
<p:tagLst xmlns:p="http://schemas.openxmlformats.org/presentationml/2006/main">
  <p:tag name="AS_UNIQUEID" val="1185"/>
  <p:tag name="KSO_WM_BEAUTIFY_FLAG" val=""/>
</p:tagLst>
</file>

<file path=ppt/tags/tag10.xml><?xml version="1.0" encoding="utf-8"?>
<p:tagLst xmlns:p="http://schemas.openxmlformats.org/presentationml/2006/main">
  <p:tag name="AS_UNIQUEID" val="1185"/>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AS_UNIQUEID" val="1185"/>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AS_UNIQUEID" val="1185"/>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AS_UNIQUEID" val="1185"/>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AS_UNIQUEID" val="1185"/>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AS_UNIQUEID" val="1185"/>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AS_UNIQUEID" val="1185"/>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AS_UNIQUEID" val="129"/>
</p:tagLst>
</file>

<file path=ppt/tags/tag35.xml><?xml version="1.0" encoding="utf-8"?>
<p:tagLst xmlns:p="http://schemas.openxmlformats.org/presentationml/2006/main">
  <p:tag name="KSO_WM_BEAUTIFY_FLAG" val="#wm#"/>
  <p:tag name="KSO_WM_SLIDE_ID" val="custom20207618_1"/>
  <p:tag name="KSO_WM_SLIDE_INDEX" val="1"/>
  <p:tag name="KSO_WM_SLIDE_ITEM_CNT" val="0"/>
  <p:tag name="KSO_WM_SLIDE_LAYOUT" val="a_b"/>
  <p:tag name="KSO_WM_SLIDE_LAYOUT_CNT" val="1_1"/>
  <p:tag name="KSO_WM_SLIDE_SUBTYPE" val="pureTxt"/>
  <p:tag name="KSO_WM_SLIDE_TYPE" val="title"/>
  <p:tag name="KSO_WM_TAG_VERSION" val="1.0"/>
  <p:tag name="KSO_WM_TEMPLATE_CATEGORY" val="custom"/>
  <p:tag name="KSO_WM_TEMPLATE_COLOR_TYPE" val="1"/>
  <p:tag name="KSO_WM_TEMPLATE_INDEX" val="20207618"/>
  <p:tag name="KSO_WM_TEMPLATE_MASTER_TYPE" val="1"/>
  <p:tag name="KSO_WM_TEMPLATE_SUBCATEGORY" val="0"/>
  <p:tag name="KSO_WM_TEMPLATE_THUMBS_INDEX" val="1、5、7、8、9、10、11、14、15、19"/>
</p:tagLst>
</file>

<file path=ppt/tags/tag36.xml><?xml version="1.0" encoding="utf-8"?>
<p:tagLst xmlns:p="http://schemas.openxmlformats.org/presentationml/2006/main">
  <p:tag name="AS_UNIQUEID" val="1181"/>
</p:tagLst>
</file>

<file path=ppt/tags/tag37.xml><?xml version="1.0" encoding="utf-8"?>
<p:tagLst xmlns:p="http://schemas.openxmlformats.org/presentationml/2006/main">
  <p:tag name="AS_UNIQUEID" val="4774"/>
  <p:tag name="KSO_WM_BEAUTIFY_FLAG" val=""/>
  <p:tag name="KSO_WM_TAG_VERSION" val="1.0"/>
  <p:tag name="KSO_WM_TEMPLATE_CATEGORY" val="custom"/>
  <p:tag name="KSO_WM_TEMPLATE_INDEX" val="20207618"/>
  <p:tag name="KSO_WM_UNIT_COMPATIBLE" val="0"/>
  <p:tag name="KSO_WM_UNIT_DIAGRAM_ISNUMVISUAL" val="0"/>
  <p:tag name="KSO_WM_UNIT_DIAGRAM_ISREFERUNIT" val="0"/>
  <p:tag name="KSO_WM_UNIT_HIGHLIGHT" val="0"/>
  <p:tag name="KSO_WM_UNIT_ID" val="custom20207618_1*b*1"/>
  <p:tag name="KSO_WM_UNIT_INDEX" val="1"/>
  <p:tag name="KSO_WM_UNIT_ISCONTENTSTITLE" val="0"/>
  <p:tag name="KSO_WM_UNIT_ISNUMDGMTITLE" val="0"/>
  <p:tag name="KSO_WM_UNIT_LAYERLEVEL" val="1"/>
  <p:tag name="KSO_WM_UNIT_NOCLEAR" val="0"/>
  <p:tag name="KSO_WM_UNIT_PRESET_TEXT" val="攻坚克难赢未来——实现中华民族伟大复兴的中国梦!"/>
  <p:tag name="KSO_WM_UNIT_TEXT_FILL_FORE_SCHEMECOLOR_INDEX" val="14"/>
  <p:tag name="KSO_WM_UNIT_TEXT_FILL_FORE_SCHEMECOLOR_INDEX_BRIGHTNESS" val="0"/>
  <p:tag name="KSO_WM_UNIT_TEXT_FILL_TYPE" val="1"/>
  <p:tag name="KSO_WM_UNIT_TYPE" val="b"/>
  <p:tag name="KSO_WM_UNIT_VALUE" val="36"/>
</p:tagLst>
</file>

<file path=ppt/tags/tag38.xml><?xml version="1.0" encoding="utf-8"?>
<p:tagLst xmlns:p="http://schemas.openxmlformats.org/presentationml/2006/main">
  <p:tag name="KSO_WM_SPECIAL_SOURCE" val="bdnul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AS_UNIQUEID" val="1185"/>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AS_UNIQUEID" val="67"/>
</p:tagLst>
</file>

<file path=ppt/tags/tag57.xml><?xml version="1.0" encoding="utf-8"?>
<p:tagLst xmlns:p="http://schemas.openxmlformats.org/presentationml/2006/main">
  <p:tag name="AS_UNIQUEID" val="68"/>
  <p:tag name="KSO_WM_BEAUTIFY_FLAG" val=""/>
</p:tagLst>
</file>

<file path=ppt/tags/tag58.xml><?xml version="1.0" encoding="utf-8"?>
<p:tagLst xmlns:p="http://schemas.openxmlformats.org/presentationml/2006/main">
  <p:tag name="AS_UNIQUEID" val="69"/>
  <p:tag name="KSO_WM_BEAUTIFY_FLAG" val=""/>
</p:tagLst>
</file>

<file path=ppt/tags/tag59.xml><?xml version="1.0" encoding="utf-8"?>
<p:tagLst xmlns:p="http://schemas.openxmlformats.org/presentationml/2006/main">
  <p:tag name="AS_UNIQUEID" val="70"/>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AS_UNIQUEID" val="71"/>
  <p:tag name="KSO_WM_BEAUTIFY_FLAG" val=""/>
</p:tagLst>
</file>

<file path=ppt/tags/tag61.xml><?xml version="1.0" encoding="utf-8"?>
<p:tagLst xmlns:p="http://schemas.openxmlformats.org/presentationml/2006/main">
  <p:tag name="AS_UNIQUEID" val="65"/>
  <p:tag name="KSO_WM_BEAUTIFY_FLAG" val=""/>
</p:tagLst>
</file>

<file path=ppt/tags/tag62.xml><?xml version="1.0" encoding="utf-8"?>
<p:tagLst xmlns:p="http://schemas.openxmlformats.org/presentationml/2006/main">
  <p:tag name="AS_UNIQUEID" val="66"/>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commondata" val="eyJoZGlkIjoiMDc0YmVkNzIyYTUyMGViMjlkZjRjOWNkOGFjNWZiMmUifQ=="/>
</p:tagLst>
</file>

<file path=ppt/tags/tag7.xml><?xml version="1.0" encoding="utf-8"?>
<p:tagLst xmlns:p="http://schemas.openxmlformats.org/presentationml/2006/main">
  <p:tag name="AS_UNIQUEID" val="1185"/>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6_自定义设计方案">
  <a:themeElements>
    <a:clrScheme name="WPS">
      <a:dk1>
        <a:sysClr val="windowText" lastClr="000000"/>
      </a:dk1>
      <a:lt1>
        <a:sysClr val="window" lastClr="FFFFFF"/>
      </a:lt1>
      <a:dk2>
        <a:srgbClr val="0F1423"/>
      </a:dk2>
      <a:lt2>
        <a:srgbClr val="FFFFFF"/>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课后作业">
  <a:themeElements>
    <a:clrScheme name="WPS">
      <a:dk1>
        <a:sysClr val="windowText" lastClr="000000"/>
      </a:dk1>
      <a:lt1>
        <a:sysClr val="window" lastClr="FFFFFF"/>
      </a:lt1>
      <a:dk2>
        <a:srgbClr val="0F1423"/>
      </a:dk2>
      <a:lt2>
        <a:srgbClr val="FFFFFF"/>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4085</Words>
  <Application>WPS 演示</Application>
  <PresentationFormat>自定义</PresentationFormat>
  <Paragraphs>271</Paragraphs>
  <Slides>30</Slides>
  <Notes>3</Notes>
  <HiddenSlides>0</HiddenSlides>
  <MMClips>0</MMClips>
  <ScaleCrop>false</ScaleCrop>
  <HeadingPairs>
    <vt:vector size="6" baseType="variant">
      <vt:variant>
        <vt:lpstr>已用的字体</vt:lpstr>
      </vt:variant>
      <vt:variant>
        <vt:i4>17</vt:i4>
      </vt:variant>
      <vt:variant>
        <vt:lpstr>主题</vt:lpstr>
      </vt:variant>
      <vt:variant>
        <vt:i4>2</vt:i4>
      </vt:variant>
      <vt:variant>
        <vt:lpstr>幻灯片标题</vt:lpstr>
      </vt:variant>
      <vt:variant>
        <vt:i4>30</vt:i4>
      </vt:variant>
    </vt:vector>
  </HeadingPairs>
  <TitlesOfParts>
    <vt:vector size="49" baseType="lpstr">
      <vt:lpstr>Arial</vt:lpstr>
      <vt:lpstr>宋体</vt:lpstr>
      <vt:lpstr>Wingdings</vt:lpstr>
      <vt:lpstr>Wingdings</vt:lpstr>
      <vt:lpstr>黑体</vt:lpstr>
      <vt:lpstr>楷体</vt:lpstr>
      <vt:lpstr>微软雅黑</vt:lpstr>
      <vt:lpstr>Times New Roman</vt:lpstr>
      <vt:lpstr>华文楷体</vt:lpstr>
      <vt:lpstr>仿宋</vt:lpstr>
      <vt:lpstr>方正宋刻本秀楷简体</vt:lpstr>
      <vt:lpstr>Arial Unicode MS</vt:lpstr>
      <vt:lpstr>等线</vt:lpstr>
      <vt:lpstr>PMingLiU</vt:lpstr>
      <vt:lpstr>华文琥珀</vt:lpstr>
      <vt:lpstr>Calibri</vt:lpstr>
      <vt:lpstr>PMingLiU-ExtB</vt:lpstr>
      <vt:lpstr>6_自定义设计方案</vt:lpstr>
      <vt:lpstr>课后作业</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二、第一次工业革命的进程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三、第一次工业革命的影响</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2．（2023•长沙）“‘革命是历史的火车头。’马克思的这句名言显示，火车已成为那个时代的象征。”材料中“那个时代”是指（　 　） A．蒸汽时代	             B．电气时代	 C．信息时代	             D．高铁时代</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Administrator</cp:lastModifiedBy>
  <cp:revision>10</cp:revision>
  <dcterms:created xsi:type="dcterms:W3CDTF">2022-08-31T02:19:00Z</dcterms:created>
  <dcterms:modified xsi:type="dcterms:W3CDTF">2024-07-03T08:40:28Z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EEBAD322115247F0AC07AD29CC35A7FF_12</vt:lpwstr>
  </property>
  <property fmtid="{D5CDD505-2E9C-101B-9397-08002B2CF9AE}" pid="3" name="KSOProductBuildVer">
    <vt:lpwstr>2052-12.1.0.16929</vt:lpwstr>
  </property>
</Properties>
</file>